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Override PartName="/ppt/notesSlides/notesSlide18.xml" ContentType="application/vnd.openxmlformats-officedocument.presentationml.notesSlide+xml"/>
  <Override PartName="/ppt/notesSlides/notesSlide27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Layouts/slideLayout12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6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6" r:id="rId1"/>
  </p:sldMasterIdLst>
  <p:notesMasterIdLst>
    <p:notesMasterId r:id="rId29"/>
  </p:notesMasterIdLst>
  <p:handoutMasterIdLst>
    <p:handoutMasterId r:id="rId30"/>
  </p:handoutMasterIdLst>
  <p:sldIdLst>
    <p:sldId id="256" r:id="rId2"/>
    <p:sldId id="282" r:id="rId3"/>
    <p:sldId id="291" r:id="rId4"/>
    <p:sldId id="293" r:id="rId5"/>
    <p:sldId id="294" r:id="rId6"/>
    <p:sldId id="295" r:id="rId7"/>
    <p:sldId id="296" r:id="rId8"/>
    <p:sldId id="297" r:id="rId9"/>
    <p:sldId id="298" r:id="rId10"/>
    <p:sldId id="299" r:id="rId11"/>
    <p:sldId id="301" r:id="rId12"/>
    <p:sldId id="302" r:id="rId13"/>
    <p:sldId id="303" r:id="rId14"/>
    <p:sldId id="304" r:id="rId15"/>
    <p:sldId id="305" r:id="rId16"/>
    <p:sldId id="306" r:id="rId17"/>
    <p:sldId id="307" r:id="rId18"/>
    <p:sldId id="308" r:id="rId19"/>
    <p:sldId id="310" r:id="rId20"/>
    <p:sldId id="311" r:id="rId21"/>
    <p:sldId id="312" r:id="rId22"/>
    <p:sldId id="313" r:id="rId23"/>
    <p:sldId id="314" r:id="rId24"/>
    <p:sldId id="315" r:id="rId25"/>
    <p:sldId id="316" r:id="rId26"/>
    <p:sldId id="317" r:id="rId27"/>
    <p:sldId id="281" r:id="rId28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0000CC"/>
    <a:srgbClr val="006600"/>
    <a:srgbClr val="FF0000"/>
    <a:srgbClr val="008000"/>
    <a:srgbClr val="CCFFCC"/>
    <a:srgbClr val="33CC33"/>
    <a:srgbClr val="003399"/>
    <a:srgbClr val="336699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9" autoAdjust="0"/>
    <p:restoredTop sz="94664" autoAdjust="0"/>
  </p:normalViewPr>
  <p:slideViewPr>
    <p:cSldViewPr>
      <p:cViewPr varScale="1">
        <p:scale>
          <a:sx n="74" d="100"/>
          <a:sy n="74" d="100"/>
        </p:scale>
        <p:origin x="-104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1236" y="-90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handoutMaster" Target="handoutMasters/handoutMaster1.xml"/></Relationships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wmf"/><Relationship Id="rId3" Type="http://schemas.openxmlformats.org/officeDocument/2006/relationships/image" Target="../media/image3.wmf"/><Relationship Id="rId7" Type="http://schemas.openxmlformats.org/officeDocument/2006/relationships/image" Target="../media/image7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5" Type="http://schemas.openxmlformats.org/officeDocument/2006/relationships/image" Target="../media/image5.wmf"/><Relationship Id="rId4" Type="http://schemas.openxmlformats.org/officeDocument/2006/relationships/image" Target="../media/image4.wmf"/></Relationships>
</file>

<file path=ppt/drawings/_rels/vmlDrawing10.vml.rels><?xml version="1.0" encoding="UTF-8" standalone="yes"?>
<Relationships xmlns="http://schemas.openxmlformats.org/package/2006/relationships"><Relationship Id="rId2" Type="http://schemas.openxmlformats.org/officeDocument/2006/relationships/image" Target="../media/image30.wmf"/><Relationship Id="rId1" Type="http://schemas.openxmlformats.org/officeDocument/2006/relationships/image" Target="../media/image29.wmf"/></Relationships>
</file>

<file path=ppt/drawings/_rels/vmlDrawing11.vml.rels><?xml version="1.0" encoding="UTF-8" standalone="yes"?>
<Relationships xmlns="http://schemas.openxmlformats.org/package/2006/relationships"><Relationship Id="rId8" Type="http://schemas.openxmlformats.org/officeDocument/2006/relationships/image" Target="../media/image38.wmf"/><Relationship Id="rId3" Type="http://schemas.openxmlformats.org/officeDocument/2006/relationships/image" Target="../media/image33.wmf"/><Relationship Id="rId7" Type="http://schemas.openxmlformats.org/officeDocument/2006/relationships/image" Target="../media/image37.wmf"/><Relationship Id="rId12" Type="http://schemas.openxmlformats.org/officeDocument/2006/relationships/image" Target="../media/image42.wmf"/><Relationship Id="rId2" Type="http://schemas.openxmlformats.org/officeDocument/2006/relationships/image" Target="../media/image32.wmf"/><Relationship Id="rId1" Type="http://schemas.openxmlformats.org/officeDocument/2006/relationships/image" Target="../media/image31.wmf"/><Relationship Id="rId6" Type="http://schemas.openxmlformats.org/officeDocument/2006/relationships/image" Target="../media/image36.wmf"/><Relationship Id="rId11" Type="http://schemas.openxmlformats.org/officeDocument/2006/relationships/image" Target="../media/image41.wmf"/><Relationship Id="rId5" Type="http://schemas.openxmlformats.org/officeDocument/2006/relationships/image" Target="../media/image35.wmf"/><Relationship Id="rId10" Type="http://schemas.openxmlformats.org/officeDocument/2006/relationships/image" Target="../media/image40.wmf"/><Relationship Id="rId4" Type="http://schemas.openxmlformats.org/officeDocument/2006/relationships/image" Target="../media/image34.wmf"/><Relationship Id="rId9" Type="http://schemas.openxmlformats.org/officeDocument/2006/relationships/image" Target="../media/image39.wmf"/></Relationships>
</file>

<file path=ppt/drawings/_rels/vmlDrawing12.vml.rels><?xml version="1.0" encoding="UTF-8" standalone="yes"?>
<Relationships xmlns="http://schemas.openxmlformats.org/package/2006/relationships"><Relationship Id="rId3" Type="http://schemas.openxmlformats.org/officeDocument/2006/relationships/image" Target="../media/image45.wmf"/><Relationship Id="rId2" Type="http://schemas.openxmlformats.org/officeDocument/2006/relationships/image" Target="../media/image44.wmf"/><Relationship Id="rId1" Type="http://schemas.openxmlformats.org/officeDocument/2006/relationships/image" Target="../media/image43.wmf"/></Relationships>
</file>

<file path=ppt/drawings/_rels/vmlDrawing13.vml.rels><?xml version="1.0" encoding="UTF-8" standalone="yes"?>
<Relationships xmlns="http://schemas.openxmlformats.org/package/2006/relationships"><Relationship Id="rId3" Type="http://schemas.openxmlformats.org/officeDocument/2006/relationships/image" Target="../media/image48.wmf"/><Relationship Id="rId2" Type="http://schemas.openxmlformats.org/officeDocument/2006/relationships/image" Target="../media/image47.wmf"/><Relationship Id="rId1" Type="http://schemas.openxmlformats.org/officeDocument/2006/relationships/image" Target="../media/image46.wmf"/></Relationships>
</file>

<file path=ppt/drawings/_rels/vmlDrawing14.vml.rels><?xml version="1.0" encoding="UTF-8" standalone="yes"?>
<Relationships xmlns="http://schemas.openxmlformats.org/package/2006/relationships"><Relationship Id="rId3" Type="http://schemas.openxmlformats.org/officeDocument/2006/relationships/image" Target="../media/image51.wmf"/><Relationship Id="rId2" Type="http://schemas.openxmlformats.org/officeDocument/2006/relationships/image" Target="../media/image50.wmf"/><Relationship Id="rId1" Type="http://schemas.openxmlformats.org/officeDocument/2006/relationships/image" Target="../media/image49.wmf"/><Relationship Id="rId4" Type="http://schemas.openxmlformats.org/officeDocument/2006/relationships/image" Target="../media/image52.wmf"/></Relationships>
</file>

<file path=ppt/drawings/_rels/vmlDrawing15.vml.rels><?xml version="1.0" encoding="UTF-8" standalone="yes"?>
<Relationships xmlns="http://schemas.openxmlformats.org/package/2006/relationships"><Relationship Id="rId3" Type="http://schemas.openxmlformats.org/officeDocument/2006/relationships/image" Target="../media/image55.wmf"/><Relationship Id="rId2" Type="http://schemas.openxmlformats.org/officeDocument/2006/relationships/image" Target="../media/image54.wmf"/><Relationship Id="rId1" Type="http://schemas.openxmlformats.org/officeDocument/2006/relationships/image" Target="../media/image53.wmf"/></Relationships>
</file>

<file path=ppt/drawings/_rels/vmlDrawing16.vml.rels><?xml version="1.0" encoding="UTF-8" standalone="yes"?>
<Relationships xmlns="http://schemas.openxmlformats.org/package/2006/relationships"><Relationship Id="rId8" Type="http://schemas.openxmlformats.org/officeDocument/2006/relationships/image" Target="../media/image63.wmf"/><Relationship Id="rId3" Type="http://schemas.openxmlformats.org/officeDocument/2006/relationships/image" Target="../media/image58.wmf"/><Relationship Id="rId7" Type="http://schemas.openxmlformats.org/officeDocument/2006/relationships/image" Target="../media/image62.wmf"/><Relationship Id="rId2" Type="http://schemas.openxmlformats.org/officeDocument/2006/relationships/image" Target="../media/image57.wmf"/><Relationship Id="rId1" Type="http://schemas.openxmlformats.org/officeDocument/2006/relationships/image" Target="../media/image56.wmf"/><Relationship Id="rId6" Type="http://schemas.openxmlformats.org/officeDocument/2006/relationships/image" Target="../media/image61.wmf"/><Relationship Id="rId5" Type="http://schemas.openxmlformats.org/officeDocument/2006/relationships/image" Target="../media/image60.wmf"/><Relationship Id="rId4" Type="http://schemas.openxmlformats.org/officeDocument/2006/relationships/image" Target="../media/image59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5.wmf"/><Relationship Id="rId2" Type="http://schemas.openxmlformats.org/officeDocument/2006/relationships/image" Target="../media/image10.wmf"/><Relationship Id="rId1" Type="http://schemas.openxmlformats.org/officeDocument/2006/relationships/image" Target="../media/image9.wmf"/><Relationship Id="rId6" Type="http://schemas.openxmlformats.org/officeDocument/2006/relationships/image" Target="../media/image8.wmf"/><Relationship Id="rId5" Type="http://schemas.openxmlformats.org/officeDocument/2006/relationships/image" Target="../media/image7.wmf"/><Relationship Id="rId4" Type="http://schemas.openxmlformats.org/officeDocument/2006/relationships/image" Target="../media/image6.wmf"/></Relationships>
</file>

<file path=ppt/drawings/_rels/vmlDrawing3.vml.rels><?xml version="1.0" encoding="UTF-8" standalone="yes"?>
<Relationships xmlns="http://schemas.openxmlformats.org/package/2006/relationships"><Relationship Id="rId3" Type="http://schemas.openxmlformats.org/officeDocument/2006/relationships/image" Target="../media/image13.wmf"/><Relationship Id="rId2" Type="http://schemas.openxmlformats.org/officeDocument/2006/relationships/image" Target="../media/image12.wmf"/><Relationship Id="rId1" Type="http://schemas.openxmlformats.org/officeDocument/2006/relationships/image" Target="../media/image11.wmf"/><Relationship Id="rId4" Type="http://schemas.openxmlformats.org/officeDocument/2006/relationships/image" Target="../media/image14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17.wmf"/><Relationship Id="rId2" Type="http://schemas.openxmlformats.org/officeDocument/2006/relationships/image" Target="../media/image16.wmf"/><Relationship Id="rId1" Type="http://schemas.openxmlformats.org/officeDocument/2006/relationships/image" Target="../media/image15.wmf"/></Relationships>
</file>

<file path=ppt/drawings/_rels/vmlDrawing5.vml.rels><?xml version="1.0" encoding="UTF-8" standalone="yes"?>
<Relationships xmlns="http://schemas.openxmlformats.org/package/2006/relationships"><Relationship Id="rId3" Type="http://schemas.openxmlformats.org/officeDocument/2006/relationships/image" Target="../media/image20.wmf"/><Relationship Id="rId2" Type="http://schemas.openxmlformats.org/officeDocument/2006/relationships/image" Target="../media/image19.wmf"/><Relationship Id="rId1" Type="http://schemas.openxmlformats.org/officeDocument/2006/relationships/image" Target="../media/image18.wmf"/></Relationships>
</file>

<file path=ppt/drawings/_rels/vmlDrawing6.vml.rels><?xml version="1.0" encoding="UTF-8" standalone="yes"?>
<Relationships xmlns="http://schemas.openxmlformats.org/package/2006/relationships"><Relationship Id="rId3" Type="http://schemas.openxmlformats.org/officeDocument/2006/relationships/image" Target="../media/image23.wmf"/><Relationship Id="rId2" Type="http://schemas.openxmlformats.org/officeDocument/2006/relationships/image" Target="../media/image22.wmf"/><Relationship Id="rId1" Type="http://schemas.openxmlformats.org/officeDocument/2006/relationships/image" Target="../media/image21.wmf"/></Relationships>
</file>

<file path=ppt/drawings/_rels/vmlDrawing7.vml.rels><?xml version="1.0" encoding="UTF-8" standalone="yes"?>
<Relationships xmlns="http://schemas.openxmlformats.org/package/2006/relationships"><Relationship Id="rId2" Type="http://schemas.openxmlformats.org/officeDocument/2006/relationships/image" Target="../media/image16.wmf"/><Relationship Id="rId1" Type="http://schemas.openxmlformats.org/officeDocument/2006/relationships/image" Target="../media/image19.wmf"/></Relationships>
</file>

<file path=ppt/drawings/_rels/vmlDrawing8.vml.rels><?xml version="1.0" encoding="UTF-8" standalone="yes"?>
<Relationships xmlns="http://schemas.openxmlformats.org/package/2006/relationships"><Relationship Id="rId3" Type="http://schemas.openxmlformats.org/officeDocument/2006/relationships/image" Target="../media/image26.wmf"/><Relationship Id="rId2" Type="http://schemas.openxmlformats.org/officeDocument/2006/relationships/image" Target="../media/image25.wmf"/><Relationship Id="rId1" Type="http://schemas.openxmlformats.org/officeDocument/2006/relationships/image" Target="../media/image24.wmf"/></Relationships>
</file>

<file path=ppt/drawings/_rels/vmlDrawing9.vml.rels><?xml version="1.0" encoding="UTF-8" standalone="yes"?>
<Relationships xmlns="http://schemas.openxmlformats.org/package/2006/relationships"><Relationship Id="rId2" Type="http://schemas.openxmlformats.org/officeDocument/2006/relationships/image" Target="../media/image28.wmf"/><Relationship Id="rId1" Type="http://schemas.openxmlformats.org/officeDocument/2006/relationships/image" Target="../media/image27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r>
              <a:rPr lang="en-GB"/>
              <a:t>robability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F4D6BC49-F424-44C1-A815-BB7EC00FC18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30.wmf>
</file>

<file path=ppt/media/image31.wmf>
</file>

<file path=ppt/media/image32.wmf>
</file>

<file path=ppt/media/image33.wmf>
</file>

<file path=ppt/media/image34.wmf>
</file>

<file path=ppt/media/image35.wmf>
</file>

<file path=ppt/media/image36.wmf>
</file>

<file path=ppt/media/image37.wmf>
</file>

<file path=ppt/media/image38.wmf>
</file>

<file path=ppt/media/image39.wmf>
</file>

<file path=ppt/media/image4.wmf>
</file>

<file path=ppt/media/image40.wmf>
</file>

<file path=ppt/media/image41.wmf>
</file>

<file path=ppt/media/image42.wmf>
</file>

<file path=ppt/media/image43.wmf>
</file>

<file path=ppt/media/image44.wmf>
</file>

<file path=ppt/media/image45.wmf>
</file>

<file path=ppt/media/image46.wmf>
</file>

<file path=ppt/media/image47.wmf>
</file>

<file path=ppt/media/image48.wmf>
</file>

<file path=ppt/media/image49.wmf>
</file>

<file path=ppt/media/image5.wmf>
</file>

<file path=ppt/media/image50.wmf>
</file>

<file path=ppt/media/image51.wmf>
</file>

<file path=ppt/media/image52.wmf>
</file>

<file path=ppt/media/image53.wmf>
</file>

<file path=ppt/media/image54.wmf>
</file>

<file path=ppt/media/image55.wmf>
</file>

<file path=ppt/media/image56.wmf>
</file>

<file path=ppt/media/image57.wmf>
</file>

<file path=ppt/media/image58.wmf>
</file>

<file path=ppt/media/image59.wmf>
</file>

<file path=ppt/media/image6.wmf>
</file>

<file path=ppt/media/image60.wmf>
</file>

<file path=ppt/media/image61.wmf>
</file>

<file path=ppt/media/image62.wmf>
</file>

<file path=ppt/media/image63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1748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1536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536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EEBE77DB-519B-4578-A4AD-94796561435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3"/>
          <p:cNvGrpSpPr>
            <a:grpSpLocks/>
          </p:cNvGrpSpPr>
          <p:nvPr/>
        </p:nvGrpSpPr>
        <p:grpSpPr bwMode="auto">
          <a:xfrm>
            <a:off x="0" y="927100"/>
            <a:ext cx="8991600" cy="4495800"/>
            <a:chOff x="0" y="584"/>
            <a:chExt cx="5664" cy="2832"/>
          </a:xfrm>
        </p:grpSpPr>
        <p:sp>
          <p:nvSpPr>
            <p:cNvPr id="5" name="AutoShape 3"/>
            <p:cNvSpPr>
              <a:spLocks noChangeArrowheads="1"/>
            </p:cNvSpPr>
            <p:nvPr userDrawn="1"/>
          </p:nvSpPr>
          <p:spPr bwMode="auto">
            <a:xfrm>
              <a:off x="432" y="1304"/>
              <a:ext cx="4656" cy="2112"/>
            </a:xfrm>
            <a:prstGeom prst="roundRect">
              <a:avLst>
                <a:gd name="adj" fmla="val 16667"/>
              </a:avLst>
            </a:prstGeom>
            <a:noFill/>
            <a:ln w="50800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 userDrawn="1"/>
          </p:nvSpPr>
          <p:spPr bwMode="blackWhite">
            <a:xfrm>
              <a:off x="144" y="584"/>
              <a:ext cx="4512" cy="624"/>
            </a:xfrm>
            <a:prstGeom prst="rect">
              <a:avLst/>
            </a:prstGeom>
            <a:solidFill>
              <a:schemeClr val="bg1"/>
            </a:solidFill>
            <a:ln w="57150">
              <a:solidFill>
                <a:schemeClr val="bg2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7" name="AutoShape 5"/>
            <p:cNvSpPr>
              <a:spLocks noChangeArrowheads="1"/>
            </p:cNvSpPr>
            <p:nvPr userDrawn="1"/>
          </p:nvSpPr>
          <p:spPr bwMode="blackWhite">
            <a:xfrm>
              <a:off x="0" y="872"/>
              <a:ext cx="5664" cy="1152"/>
            </a:xfrm>
            <a:custGeom>
              <a:avLst/>
              <a:gdLst>
                <a:gd name="G0" fmla="+- 1000 0 0"/>
                <a:gd name="G1" fmla="+- 1000 0 0"/>
                <a:gd name="G2" fmla="+- G0 0 G1"/>
                <a:gd name="G3" fmla="*/ G1 1 2"/>
                <a:gd name="G4" fmla="+- G0 0 G3"/>
                <a:gd name="T0" fmla="*/ 0 w 1000"/>
                <a:gd name="T1" fmla="*/ 0 h 1000"/>
                <a:gd name="T2" fmla="*/ G4 w 1000"/>
                <a:gd name="T3" fmla="*/ G1 h 1000"/>
              </a:gdLst>
              <a:ahLst/>
              <a:cxnLst>
                <a:cxn ang="0">
                  <a:pos x="0" y="0"/>
                </a:cxn>
                <a:cxn ang="0">
                  <a:pos x="4416" y="0"/>
                </a:cxn>
                <a:cxn ang="0">
                  <a:pos x="4917" y="500"/>
                </a:cxn>
                <a:cxn ang="0">
                  <a:pos x="4417" y="1000"/>
                </a:cxn>
                <a:cxn ang="0">
                  <a:pos x="0" y="1000"/>
                </a:cxn>
              </a:cxnLst>
              <a:rect l="T0" t="T1" r="T2" b="T3"/>
              <a:pathLst>
                <a:path w="4917" h="1000">
                  <a:moveTo>
                    <a:pt x="0" y="0"/>
                  </a:moveTo>
                  <a:lnTo>
                    <a:pt x="4416" y="0"/>
                  </a:lnTo>
                  <a:cubicBezTo>
                    <a:pt x="4693" y="0"/>
                    <a:pt x="4917" y="223"/>
                    <a:pt x="4917" y="500"/>
                  </a:cubicBezTo>
                  <a:cubicBezTo>
                    <a:pt x="4917" y="776"/>
                    <a:pt x="4693" y="999"/>
                    <a:pt x="4417" y="1000"/>
                  </a:cubicBezTo>
                  <a:lnTo>
                    <a:pt x="0" y="100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8" name="Line 6"/>
            <p:cNvSpPr>
              <a:spLocks noChangeShapeType="1"/>
            </p:cNvSpPr>
            <p:nvPr userDrawn="1"/>
          </p:nvSpPr>
          <p:spPr bwMode="auto">
            <a:xfrm>
              <a:off x="0" y="1928"/>
              <a:ext cx="5232" cy="0"/>
            </a:xfrm>
            <a:prstGeom prst="line">
              <a:avLst/>
            </a:prstGeom>
            <a:noFill/>
            <a:ln w="508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GB"/>
            </a:p>
          </p:txBody>
        </p:sp>
      </p:grpSp>
      <p:sp>
        <p:nvSpPr>
          <p:cNvPr id="2048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28600" y="1427163"/>
            <a:ext cx="8077200" cy="1609725"/>
          </a:xfrm>
        </p:spPr>
        <p:txBody>
          <a:bodyPr/>
          <a:lstStyle>
            <a:lvl1pPr>
              <a:defRPr sz="46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20488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1066800" y="3441700"/>
            <a:ext cx="6629400" cy="16764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9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8400"/>
            <a:ext cx="2133600" cy="4714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48404B-8C51-4F63-867C-331837CE3F1F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10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3163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1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714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5BFC68-0401-4BCF-B2F2-7F842F636B5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1E4FE9-B675-4A4D-8DB2-7776BF557911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5B7433-9B9C-4E19-BB17-354E9F6B6DF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450013" y="228600"/>
            <a:ext cx="2084387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5263" y="228600"/>
            <a:ext cx="610235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4D3F4B0-30B4-4E0A-B155-424A493B25CC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7628C4-1116-419A-8557-46F6B2ADB3D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5263" y="228600"/>
            <a:ext cx="8015287" cy="914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09600" y="1600200"/>
            <a:ext cx="3886200" cy="4419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3886200" cy="2133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3886200"/>
            <a:ext cx="3886200" cy="2133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3BA02C-682F-455C-ACED-CE2DF31378A6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0ABDEE-046B-4747-B993-259DB7A11DD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304800"/>
            <a:ext cx="7543800" cy="14319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6800" y="1981200"/>
            <a:ext cx="36957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914900" y="1981200"/>
            <a:ext cx="36957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914900" y="4114800"/>
            <a:ext cx="36957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Rectangle 1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1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/>
              <a:t>www.mathsrevision.com</a:t>
            </a:r>
          </a:p>
        </p:txBody>
      </p:sp>
      <p:sp>
        <p:nvSpPr>
          <p:cNvPr id="8" name="Rectangle 19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4905CA-F396-4E4B-B7D7-BE56B781EA7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A4C56C-FB94-4BD5-A770-7ABE96E2CFBA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5CC4E2-8ABC-4F03-B1C5-70D03EAEC72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C5CC1C-84F3-493B-A856-F9D2867D3CD1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A02A60-CC3B-4ECF-A2DB-4364F946F29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0"/>
            <a:ext cx="38862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38862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4123E53-ED31-4C57-8A52-54C43F907057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0446F1-3A83-4921-9009-37D2D22ADA7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4A4E24-1869-41E4-8022-3FADB55A988B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8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7235FA-975A-4684-B642-14F82D4936F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58434B-B198-4E8D-BCBA-6648F0E2BA86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1D8E7D-ABBE-467F-B924-4A24B223A56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AEBD43-C5B8-465B-88CF-7EC59F063A87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24E0A4-49CB-4F36-AF25-00C4C84E662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B7338-98E9-4975-923F-5D287D9FBCD1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A3AA2A-2E73-4D62-9718-A0C71C38762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57A552-8427-4ACC-8B5F-1203475C87DD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79637F-9A8E-4F70-B8C9-5100D8F2996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410" name="Group 12"/>
          <p:cNvGrpSpPr>
            <a:grpSpLocks/>
          </p:cNvGrpSpPr>
          <p:nvPr/>
        </p:nvGrpSpPr>
        <p:grpSpPr bwMode="auto">
          <a:xfrm>
            <a:off x="0" y="152400"/>
            <a:ext cx="8686800" cy="6096000"/>
            <a:chOff x="0" y="96"/>
            <a:chExt cx="5472" cy="3840"/>
          </a:xfrm>
        </p:grpSpPr>
        <p:sp>
          <p:nvSpPr>
            <p:cNvPr id="19459" name="AutoShape 3"/>
            <p:cNvSpPr>
              <a:spLocks noChangeArrowheads="1"/>
            </p:cNvSpPr>
            <p:nvPr/>
          </p:nvSpPr>
          <p:spPr bwMode="auto">
            <a:xfrm>
              <a:off x="240" y="336"/>
              <a:ext cx="5232" cy="3600"/>
            </a:xfrm>
            <a:prstGeom prst="roundRect">
              <a:avLst>
                <a:gd name="adj" fmla="val 13727"/>
              </a:avLst>
            </a:prstGeom>
            <a:noFill/>
            <a:ln w="50800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19460" name="AutoShape 4"/>
            <p:cNvSpPr>
              <a:spLocks noChangeArrowheads="1"/>
            </p:cNvSpPr>
            <p:nvPr/>
          </p:nvSpPr>
          <p:spPr bwMode="blackWhite">
            <a:xfrm>
              <a:off x="0" y="96"/>
              <a:ext cx="5376" cy="768"/>
            </a:xfrm>
            <a:custGeom>
              <a:avLst/>
              <a:gdLst>
                <a:gd name="G0" fmla="+- 1000 0 0"/>
                <a:gd name="G1" fmla="+- 1000 0 0"/>
                <a:gd name="G2" fmla="+- G0 0 G1"/>
                <a:gd name="G3" fmla="*/ G1 1 2"/>
                <a:gd name="G4" fmla="+- G0 0 G3"/>
                <a:gd name="T0" fmla="*/ 0 w 1000"/>
                <a:gd name="T1" fmla="*/ 0 h 1000"/>
                <a:gd name="T2" fmla="*/ G4 w 1000"/>
                <a:gd name="T3" fmla="*/ G1 h 1000"/>
              </a:gdLst>
              <a:ahLst/>
              <a:cxnLst>
                <a:cxn ang="0">
                  <a:pos x="0" y="0"/>
                </a:cxn>
                <a:cxn ang="0">
                  <a:pos x="6499" y="0"/>
                </a:cxn>
                <a:cxn ang="0">
                  <a:pos x="7000" y="500"/>
                </a:cxn>
                <a:cxn ang="0">
                  <a:pos x="6500" y="1000"/>
                </a:cxn>
                <a:cxn ang="0">
                  <a:pos x="0" y="1000"/>
                </a:cxn>
              </a:cxnLst>
              <a:rect l="T0" t="T1" r="T2" b="T3"/>
              <a:pathLst>
                <a:path w="7000" h="1000">
                  <a:moveTo>
                    <a:pt x="0" y="0"/>
                  </a:moveTo>
                  <a:lnTo>
                    <a:pt x="6499" y="0"/>
                  </a:lnTo>
                  <a:cubicBezTo>
                    <a:pt x="6776" y="0"/>
                    <a:pt x="7000" y="223"/>
                    <a:pt x="7000" y="500"/>
                  </a:cubicBezTo>
                  <a:cubicBezTo>
                    <a:pt x="7000" y="776"/>
                    <a:pt x="6776" y="999"/>
                    <a:pt x="6500" y="1000"/>
                  </a:cubicBezTo>
                  <a:lnTo>
                    <a:pt x="0" y="100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19461" name="Line 5"/>
            <p:cNvSpPr>
              <a:spLocks noChangeShapeType="1"/>
            </p:cNvSpPr>
            <p:nvPr/>
          </p:nvSpPr>
          <p:spPr bwMode="auto">
            <a:xfrm>
              <a:off x="0" y="768"/>
              <a:ext cx="5088" cy="0"/>
            </a:xfrm>
            <a:prstGeom prst="line">
              <a:avLst/>
            </a:prstGeom>
            <a:noFill/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GB"/>
            </a:p>
          </p:txBody>
        </p:sp>
      </p:grpSp>
      <p:sp>
        <p:nvSpPr>
          <p:cNvPr id="17411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195263" y="228600"/>
            <a:ext cx="8015287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GB" smtClean="0"/>
          </a:p>
        </p:txBody>
      </p:sp>
      <p:sp>
        <p:nvSpPr>
          <p:cNvPr id="17412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600200"/>
            <a:ext cx="7924800" cy="441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smtClean="0"/>
          </a:p>
        </p:txBody>
      </p:sp>
      <p:sp>
        <p:nvSpPr>
          <p:cNvPr id="19464" name="Rectangle 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fld id="{7C120509-4440-4DF4-AD39-865FE0044600}" type="datetime1">
              <a:rPr lang="en-GB"/>
              <a:pPr>
                <a:defRPr/>
              </a:pPr>
              <a:t>01/11/2010</a:t>
            </a:fld>
            <a:endParaRPr lang="en-GB"/>
          </a:p>
        </p:txBody>
      </p:sp>
      <p:sp>
        <p:nvSpPr>
          <p:cNvPr id="19465" name="Rectangle 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9466" name="Rectangle 1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 Black" pitchFamily="34" charset="0"/>
              </a:defRPr>
            </a:lvl1pPr>
          </a:lstStyle>
          <a:p>
            <a:pPr>
              <a:defRPr/>
            </a:pPr>
            <a:fld id="{FF3E93BE-F4F5-4CB9-8BD3-3F2681CBFF0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12" r:id="rId1"/>
    <p:sldLayoutId id="2147483911" r:id="rId2"/>
    <p:sldLayoutId id="2147483910" r:id="rId3"/>
    <p:sldLayoutId id="2147483909" r:id="rId4"/>
    <p:sldLayoutId id="2147483908" r:id="rId5"/>
    <p:sldLayoutId id="2147483907" r:id="rId6"/>
    <p:sldLayoutId id="2147483906" r:id="rId7"/>
    <p:sldLayoutId id="2147483905" r:id="rId8"/>
    <p:sldLayoutId id="2147483904" r:id="rId9"/>
    <p:sldLayoutId id="2147483903" r:id="rId10"/>
    <p:sldLayoutId id="2147483902" r:id="rId11"/>
    <p:sldLayoutId id="2147483901" r:id="rId12"/>
    <p:sldLayoutId id="2147483913" r:id="rId13"/>
  </p:sldLayoutIdLst>
  <p:timing>
    <p:tnLst>
      <p:par>
        <p:cTn id="1" dur="indefinite" restart="never" nodeType="tmRoot"/>
      </p:par>
    </p:tnLst>
  </p:timing>
  <p:hf hdr="0" ft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l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l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oleObject24.bin"/><Relationship Id="rId5" Type="http://schemas.openxmlformats.org/officeDocument/2006/relationships/oleObject" Target="../embeddings/oleObject23.bin"/><Relationship Id="rId4" Type="http://schemas.openxmlformats.org/officeDocument/2006/relationships/oleObject" Target="../embeddings/oleObject22.bin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6" Type="http://schemas.openxmlformats.org/officeDocument/2006/relationships/oleObject" Target="../embeddings/oleObject27.bin"/><Relationship Id="rId5" Type="http://schemas.openxmlformats.org/officeDocument/2006/relationships/oleObject" Target="../embeddings/oleObject26.bin"/><Relationship Id="rId4" Type="http://schemas.openxmlformats.org/officeDocument/2006/relationships/oleObject" Target="../embeddings/oleObject25.bin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3.xml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7.vml"/><Relationship Id="rId5" Type="http://schemas.openxmlformats.org/officeDocument/2006/relationships/oleObject" Target="../embeddings/oleObject29.bin"/><Relationship Id="rId4" Type="http://schemas.openxmlformats.org/officeDocument/2006/relationships/oleObject" Target="../embeddings/oleObject28.bin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4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6" Type="http://schemas.openxmlformats.org/officeDocument/2006/relationships/oleObject" Target="../embeddings/oleObject32.bin"/><Relationship Id="rId5" Type="http://schemas.openxmlformats.org/officeDocument/2006/relationships/oleObject" Target="../embeddings/oleObject31.bin"/><Relationship Id="rId4" Type="http://schemas.openxmlformats.org/officeDocument/2006/relationships/oleObject" Target="../embeddings/oleObject30.bin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5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9.vml"/><Relationship Id="rId5" Type="http://schemas.openxmlformats.org/officeDocument/2006/relationships/oleObject" Target="../embeddings/oleObject34.bin"/><Relationship Id="rId4" Type="http://schemas.openxmlformats.org/officeDocument/2006/relationships/oleObject" Target="../embeddings/oleObject33.bin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6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0.vml"/><Relationship Id="rId5" Type="http://schemas.openxmlformats.org/officeDocument/2006/relationships/oleObject" Target="../embeddings/oleObject36.bin"/><Relationship Id="rId4" Type="http://schemas.openxmlformats.org/officeDocument/2006/relationships/oleObject" Target="../embeddings/oleObject35.bin"/></Relationships>
</file>

<file path=ppt/slides/_rels/slide17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41.bin"/><Relationship Id="rId13" Type="http://schemas.openxmlformats.org/officeDocument/2006/relationships/oleObject" Target="../embeddings/oleObject46.bin"/><Relationship Id="rId3" Type="http://schemas.openxmlformats.org/officeDocument/2006/relationships/notesSlide" Target="../notesSlides/notesSlide17.xml"/><Relationship Id="rId7" Type="http://schemas.openxmlformats.org/officeDocument/2006/relationships/oleObject" Target="../embeddings/oleObject40.bin"/><Relationship Id="rId12" Type="http://schemas.openxmlformats.org/officeDocument/2006/relationships/oleObject" Target="../embeddings/oleObject4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1.vml"/><Relationship Id="rId6" Type="http://schemas.openxmlformats.org/officeDocument/2006/relationships/oleObject" Target="../embeddings/oleObject39.bin"/><Relationship Id="rId11" Type="http://schemas.openxmlformats.org/officeDocument/2006/relationships/oleObject" Target="../embeddings/oleObject44.bin"/><Relationship Id="rId5" Type="http://schemas.openxmlformats.org/officeDocument/2006/relationships/oleObject" Target="../embeddings/oleObject38.bin"/><Relationship Id="rId15" Type="http://schemas.openxmlformats.org/officeDocument/2006/relationships/oleObject" Target="../embeddings/oleObject48.bin"/><Relationship Id="rId10" Type="http://schemas.openxmlformats.org/officeDocument/2006/relationships/oleObject" Target="../embeddings/oleObject43.bin"/><Relationship Id="rId4" Type="http://schemas.openxmlformats.org/officeDocument/2006/relationships/oleObject" Target="../embeddings/oleObject37.bin"/><Relationship Id="rId9" Type="http://schemas.openxmlformats.org/officeDocument/2006/relationships/oleObject" Target="../embeddings/oleObject42.bin"/><Relationship Id="rId14" Type="http://schemas.openxmlformats.org/officeDocument/2006/relationships/oleObject" Target="../embeddings/oleObject47.bin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8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2.vml"/><Relationship Id="rId6" Type="http://schemas.openxmlformats.org/officeDocument/2006/relationships/oleObject" Target="../embeddings/oleObject51.bin"/><Relationship Id="rId5" Type="http://schemas.openxmlformats.org/officeDocument/2006/relationships/oleObject" Target="../embeddings/oleObject50.bin"/><Relationship Id="rId4" Type="http://schemas.openxmlformats.org/officeDocument/2006/relationships/oleObject" Target="../embeddings/oleObject49.bin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0.xml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3.vml"/><Relationship Id="rId6" Type="http://schemas.openxmlformats.org/officeDocument/2006/relationships/oleObject" Target="../embeddings/oleObject54.bin"/><Relationship Id="rId5" Type="http://schemas.openxmlformats.org/officeDocument/2006/relationships/oleObject" Target="../embeddings/oleObject53.bin"/><Relationship Id="rId4" Type="http://schemas.openxmlformats.org/officeDocument/2006/relationships/oleObject" Target="../embeddings/oleObject52.bin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1.xml"/><Relationship Id="rId7" Type="http://schemas.openxmlformats.org/officeDocument/2006/relationships/oleObject" Target="../embeddings/oleObject5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4.vml"/><Relationship Id="rId6" Type="http://schemas.openxmlformats.org/officeDocument/2006/relationships/oleObject" Target="../embeddings/oleObject57.bin"/><Relationship Id="rId5" Type="http://schemas.openxmlformats.org/officeDocument/2006/relationships/oleObject" Target="../embeddings/oleObject56.bin"/><Relationship Id="rId4" Type="http://schemas.openxmlformats.org/officeDocument/2006/relationships/oleObject" Target="../embeddings/oleObject55.bin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5.vml"/><Relationship Id="rId6" Type="http://schemas.openxmlformats.org/officeDocument/2006/relationships/oleObject" Target="../embeddings/oleObject61.bin"/><Relationship Id="rId5" Type="http://schemas.openxmlformats.org/officeDocument/2006/relationships/oleObject" Target="../embeddings/oleObject60.bin"/><Relationship Id="rId4" Type="http://schemas.openxmlformats.org/officeDocument/2006/relationships/oleObject" Target="../embeddings/oleObject59.bin"/></Relationships>
</file>

<file path=ppt/slides/_rels/slide2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66.bin"/><Relationship Id="rId3" Type="http://schemas.openxmlformats.org/officeDocument/2006/relationships/notesSlide" Target="../notesSlides/notesSlide23.xml"/><Relationship Id="rId7" Type="http://schemas.openxmlformats.org/officeDocument/2006/relationships/oleObject" Target="../embeddings/oleObject6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6.vml"/><Relationship Id="rId6" Type="http://schemas.openxmlformats.org/officeDocument/2006/relationships/oleObject" Target="../embeddings/oleObject64.bin"/><Relationship Id="rId11" Type="http://schemas.openxmlformats.org/officeDocument/2006/relationships/oleObject" Target="../embeddings/oleObject69.bin"/><Relationship Id="rId5" Type="http://schemas.openxmlformats.org/officeDocument/2006/relationships/oleObject" Target="../embeddings/oleObject63.bin"/><Relationship Id="rId10" Type="http://schemas.openxmlformats.org/officeDocument/2006/relationships/oleObject" Target="../embeddings/oleObject68.bin"/><Relationship Id="rId4" Type="http://schemas.openxmlformats.org/officeDocument/2006/relationships/oleObject" Target="../embeddings/oleObject62.bin"/><Relationship Id="rId9" Type="http://schemas.openxmlformats.org/officeDocument/2006/relationships/oleObject" Target="../embeddings/oleObject67.bin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5.bin"/><Relationship Id="rId3" Type="http://schemas.openxmlformats.org/officeDocument/2006/relationships/notesSlide" Target="../notesSlides/notesSlide3.xml"/><Relationship Id="rId7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11" Type="http://schemas.openxmlformats.org/officeDocument/2006/relationships/oleObject" Target="../embeddings/oleObject8.bin"/><Relationship Id="rId5" Type="http://schemas.openxmlformats.org/officeDocument/2006/relationships/oleObject" Target="../embeddings/oleObject2.bin"/><Relationship Id="rId10" Type="http://schemas.openxmlformats.org/officeDocument/2006/relationships/oleObject" Target="../embeddings/oleObject7.bin"/><Relationship Id="rId4" Type="http://schemas.openxmlformats.org/officeDocument/2006/relationships/oleObject" Target="../embeddings/oleObject1.bin"/><Relationship Id="rId9" Type="http://schemas.openxmlformats.org/officeDocument/2006/relationships/oleObject" Target="../embeddings/oleObject6.bin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3.bin"/><Relationship Id="rId3" Type="http://schemas.openxmlformats.org/officeDocument/2006/relationships/notesSlide" Target="../notesSlides/notesSlide4.xml"/><Relationship Id="rId7" Type="http://schemas.openxmlformats.org/officeDocument/2006/relationships/oleObject" Target="../embeddings/oleObject1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oleObject11.bin"/><Relationship Id="rId5" Type="http://schemas.openxmlformats.org/officeDocument/2006/relationships/oleObject" Target="../embeddings/oleObject10.bin"/><Relationship Id="rId4" Type="http://schemas.openxmlformats.org/officeDocument/2006/relationships/oleObject" Target="../embeddings/oleObject9.bin"/><Relationship Id="rId9" Type="http://schemas.openxmlformats.org/officeDocument/2006/relationships/oleObject" Target="../embeddings/oleObject14.bin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7" Type="http://schemas.openxmlformats.org/officeDocument/2006/relationships/oleObject" Target="../embeddings/oleObject1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17.bin"/><Relationship Id="rId5" Type="http://schemas.openxmlformats.org/officeDocument/2006/relationships/oleObject" Target="../embeddings/oleObject16.bin"/><Relationship Id="rId4" Type="http://schemas.openxmlformats.org/officeDocument/2006/relationships/oleObject" Target="../embeddings/oleObject15.bin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21.bin"/><Relationship Id="rId5" Type="http://schemas.openxmlformats.org/officeDocument/2006/relationships/oleObject" Target="../embeddings/oleObject20.bin"/><Relationship Id="rId4" Type="http://schemas.openxmlformats.org/officeDocument/2006/relationships/oleObject" Target="../embeddings/oleObject19.bin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6"/>
          <p:cNvSpPr>
            <a:spLocks noGrp="1" noChangeArrowheads="1"/>
          </p:cNvSpPr>
          <p:nvPr>
            <p:ph type="ctrTitle"/>
          </p:nvPr>
        </p:nvSpPr>
        <p:spPr>
          <a:xfrm>
            <a:off x="928688" y="1785938"/>
            <a:ext cx="7715250" cy="1258887"/>
          </a:xfrm>
        </p:spPr>
        <p:txBody>
          <a:bodyPr/>
          <a:lstStyle/>
          <a:p>
            <a:pPr eaLnBrk="1" hangingPunct="1"/>
            <a:r>
              <a:rPr lang="en-GB" sz="6000" b="1" smtClean="0"/>
              <a:t>Week 9 - Surds</a:t>
            </a:r>
            <a:endParaRPr lang="en-US" sz="5400" b="1" smtClean="0">
              <a:solidFill>
                <a:schemeClr val="bg1"/>
              </a:solidFill>
            </a:endParaRPr>
          </a:p>
        </p:txBody>
      </p:sp>
      <p:sp>
        <p:nvSpPr>
          <p:cNvPr id="20483" name="Rectangle 16"/>
          <p:cNvSpPr>
            <a:spLocks noGrp="1" noChangeArrowheads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fld id="{AAE10D5D-6E55-4484-AF58-511BFCF18820}" type="datetime1">
              <a:rPr lang="en-GB" smtClean="0"/>
              <a:pPr/>
              <a:t>01/11/2010</a:t>
            </a:fld>
            <a:endParaRPr lang="en-GB" smtClean="0"/>
          </a:p>
        </p:txBody>
      </p:sp>
      <p:sp>
        <p:nvSpPr>
          <p:cNvPr id="20484" name="Rectangle 18"/>
          <p:cNvSpPr>
            <a:spLocks noGrp="1" noChangeArrowheads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EFADC1EB-B18E-417A-AC02-938204E1F26D}" type="slidenum">
              <a:rPr lang="en-GB" smtClean="0"/>
              <a:pPr/>
              <a:t>1</a:t>
            </a:fld>
            <a:endParaRPr lang="en-GB" smtClean="0"/>
          </a:p>
        </p:txBody>
      </p:sp>
      <p:sp>
        <p:nvSpPr>
          <p:cNvPr id="20485" name="Text Box 10"/>
          <p:cNvSpPr txBox="1">
            <a:spLocks noChangeArrowheads="1"/>
          </p:cNvSpPr>
          <p:nvPr/>
        </p:nvSpPr>
        <p:spPr bwMode="auto">
          <a:xfrm>
            <a:off x="1000125" y="4071938"/>
            <a:ext cx="4237038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fld id="{E214BFB4-BEE7-44B8-BBDD-5CD4947AB7D1}" type="datetime4">
              <a:rPr lang="en-GB" sz="3600">
                <a:solidFill>
                  <a:srgbClr val="003399"/>
                </a:solidFill>
              </a:rPr>
              <a:pPr/>
              <a:t>01 November 2010</a:t>
            </a:fld>
            <a:endParaRPr lang="en-GB" sz="3600">
              <a:solidFill>
                <a:srgbClr val="003399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7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GB" sz="4400" dirty="0" smtClean="0">
                <a:solidFill>
                  <a:schemeClr val="bg1"/>
                </a:solidFill>
              </a:rPr>
              <a:t>Starter</a:t>
            </a:r>
            <a:r>
              <a:rPr lang="en-GB" sz="4400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GB" sz="4400" dirty="0" smtClean="0">
                <a:solidFill>
                  <a:schemeClr val="bg1"/>
                </a:solidFill>
              </a:rPr>
              <a:t>Questions</a:t>
            </a:r>
          </a:p>
        </p:txBody>
      </p:sp>
      <p:sp>
        <p:nvSpPr>
          <p:cNvPr id="25603" name="Content Placeholder 1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>
                <a:latin typeface="Comic Sans MS" pitchFamily="66" charset="0"/>
              </a:rPr>
              <a:t>Simplify : </a:t>
            </a:r>
          </a:p>
          <a:p>
            <a:endParaRPr lang="en-GB" smtClean="0"/>
          </a:p>
        </p:txBody>
      </p:sp>
      <p:sp>
        <p:nvSpPr>
          <p:cNvPr id="103432" name="Text Box 8"/>
          <p:cNvSpPr txBox="1">
            <a:spLocks noChangeArrowheads="1"/>
          </p:cNvSpPr>
          <p:nvPr/>
        </p:nvSpPr>
        <p:spPr bwMode="auto">
          <a:xfrm>
            <a:off x="2571750" y="2852738"/>
            <a:ext cx="1655763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latin typeface="Comic Sans MS" pitchFamily="66" charset="0"/>
              </a:rPr>
              <a:t>= 2√5</a:t>
            </a:r>
          </a:p>
        </p:txBody>
      </p:sp>
      <p:sp>
        <p:nvSpPr>
          <p:cNvPr id="103433" name="Text Box 9"/>
          <p:cNvSpPr txBox="1">
            <a:spLocks noChangeArrowheads="1"/>
          </p:cNvSpPr>
          <p:nvPr/>
        </p:nvSpPr>
        <p:spPr bwMode="auto">
          <a:xfrm>
            <a:off x="6819900" y="2852738"/>
            <a:ext cx="161925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latin typeface="Comic Sans MS" pitchFamily="66" charset="0"/>
              </a:rPr>
              <a:t>= 3√2</a:t>
            </a:r>
          </a:p>
        </p:txBody>
      </p:sp>
      <p:sp>
        <p:nvSpPr>
          <p:cNvPr id="103434" name="Text Box 10"/>
          <p:cNvSpPr txBox="1">
            <a:spLocks noChangeArrowheads="1"/>
          </p:cNvSpPr>
          <p:nvPr/>
        </p:nvSpPr>
        <p:spPr bwMode="auto">
          <a:xfrm>
            <a:off x="2786063" y="4572000"/>
            <a:ext cx="1500187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6000">
                <a:latin typeface="Comic Sans MS" pitchFamily="66" charset="0"/>
              </a:rPr>
              <a:t>= </a:t>
            </a:r>
            <a:r>
              <a:rPr lang="en-US" sz="6000">
                <a:latin typeface="Comic Sans MS" pitchFamily="66" charset="0"/>
              </a:rPr>
              <a:t>¼</a:t>
            </a:r>
          </a:p>
        </p:txBody>
      </p:sp>
      <p:sp>
        <p:nvSpPr>
          <p:cNvPr id="103442" name="Text Box 18"/>
          <p:cNvSpPr txBox="1">
            <a:spLocks noChangeArrowheads="1"/>
          </p:cNvSpPr>
          <p:nvPr/>
        </p:nvSpPr>
        <p:spPr bwMode="auto">
          <a:xfrm>
            <a:off x="6786563" y="4579938"/>
            <a:ext cx="1500187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6000">
                <a:latin typeface="Comic Sans MS" pitchFamily="66" charset="0"/>
              </a:rPr>
              <a:t>= </a:t>
            </a:r>
            <a:r>
              <a:rPr lang="en-US" sz="6000">
                <a:latin typeface="Comic Sans MS" pitchFamily="66" charset="0"/>
              </a:rPr>
              <a:t>¼</a:t>
            </a:r>
          </a:p>
        </p:txBody>
      </p:sp>
      <p:sp>
        <p:nvSpPr>
          <p:cNvPr id="18" name="Text Box 8"/>
          <p:cNvSpPr txBox="1">
            <a:spLocks noChangeArrowheads="1"/>
          </p:cNvSpPr>
          <p:nvPr/>
        </p:nvSpPr>
        <p:spPr bwMode="auto">
          <a:xfrm>
            <a:off x="928688" y="2857500"/>
            <a:ext cx="1655762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latin typeface="Comic Sans MS" pitchFamily="66" charset="0"/>
              </a:rPr>
              <a:t>√20</a:t>
            </a:r>
          </a:p>
        </p:txBody>
      </p:sp>
      <p:sp>
        <p:nvSpPr>
          <p:cNvPr id="19" name="Text Box 8"/>
          <p:cNvSpPr txBox="1">
            <a:spLocks noChangeArrowheads="1"/>
          </p:cNvSpPr>
          <p:nvPr/>
        </p:nvSpPr>
        <p:spPr bwMode="auto">
          <a:xfrm>
            <a:off x="5630863" y="2857500"/>
            <a:ext cx="1655762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latin typeface="Comic Sans MS" pitchFamily="66" charset="0"/>
              </a:rPr>
              <a:t>√18</a:t>
            </a:r>
          </a:p>
        </p:txBody>
      </p:sp>
      <p:sp>
        <p:nvSpPr>
          <p:cNvPr id="20" name="Text Box 8"/>
          <p:cNvSpPr txBox="1">
            <a:spLocks noChangeArrowheads="1"/>
          </p:cNvSpPr>
          <p:nvPr/>
        </p:nvSpPr>
        <p:spPr bwMode="auto">
          <a:xfrm>
            <a:off x="928688" y="4572000"/>
            <a:ext cx="2071687" cy="1323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742950" indent="-742950"/>
            <a:r>
              <a:rPr lang="en-GB" sz="4000" u="sng">
                <a:latin typeface="Comic Sans MS" pitchFamily="66" charset="0"/>
              </a:rPr>
              <a:t>1</a:t>
            </a:r>
            <a:r>
              <a:rPr lang="en-GB" sz="4000">
                <a:latin typeface="Comic Sans MS" pitchFamily="66" charset="0"/>
              </a:rPr>
              <a:t>   x  </a:t>
            </a:r>
            <a:r>
              <a:rPr lang="en-GB" sz="4000" u="sng">
                <a:latin typeface="Comic Sans MS" pitchFamily="66" charset="0"/>
              </a:rPr>
              <a:t>1</a:t>
            </a:r>
          </a:p>
          <a:p>
            <a:pPr marL="742950" indent="-742950"/>
            <a:r>
              <a:rPr lang="en-GB" sz="4000">
                <a:latin typeface="Comic Sans MS" pitchFamily="66" charset="0"/>
              </a:rPr>
              <a:t>2      2</a:t>
            </a:r>
          </a:p>
        </p:txBody>
      </p:sp>
      <p:sp>
        <p:nvSpPr>
          <p:cNvPr id="21" name="Text Box 8"/>
          <p:cNvSpPr txBox="1">
            <a:spLocks noChangeArrowheads="1"/>
          </p:cNvSpPr>
          <p:nvPr/>
        </p:nvSpPr>
        <p:spPr bwMode="auto">
          <a:xfrm>
            <a:off x="5000625" y="4572000"/>
            <a:ext cx="2071688" cy="1323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742950" indent="-742950"/>
            <a:r>
              <a:rPr lang="en-GB" sz="4000" u="sng">
                <a:latin typeface="Comic Sans MS" pitchFamily="66" charset="0"/>
              </a:rPr>
              <a:t>1</a:t>
            </a:r>
            <a:r>
              <a:rPr lang="en-GB" sz="4000">
                <a:latin typeface="Comic Sans MS" pitchFamily="66" charset="0"/>
              </a:rPr>
              <a:t>   x  </a:t>
            </a:r>
            <a:r>
              <a:rPr lang="en-GB" sz="4000" u="sng">
                <a:latin typeface="Comic Sans MS" pitchFamily="66" charset="0"/>
              </a:rPr>
              <a:t>1</a:t>
            </a:r>
          </a:p>
          <a:p>
            <a:pPr marL="742950" indent="-742950"/>
            <a:r>
              <a:rPr lang="en-GB" sz="4000">
                <a:latin typeface="Comic Sans MS" pitchFamily="66" charset="0"/>
              </a:rPr>
              <a:t>√4   √4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34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34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3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3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3432" grpId="0"/>
      <p:bldP spid="103433" grpId="0"/>
      <p:bldP spid="103434" grpId="0"/>
      <p:bldP spid="103442" grpId="0"/>
      <p:bldP spid="18" grpId="0"/>
      <p:bldP spid="19" grpId="0"/>
      <p:bldP spid="20" grpId="0"/>
      <p:bldP spid="21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5400" smtClean="0">
                <a:solidFill>
                  <a:schemeClr val="bg1"/>
                </a:solidFill>
              </a:rPr>
              <a:t>Second Rule</a:t>
            </a:r>
          </a:p>
        </p:txBody>
      </p:sp>
      <p:graphicFrame>
        <p:nvGraphicFramePr>
          <p:cNvPr id="105475" name="Object 3"/>
          <p:cNvGraphicFramePr>
            <a:graphicFrameLocks noChangeAspect="1"/>
          </p:cNvGraphicFramePr>
          <p:nvPr>
            <p:ph idx="1"/>
          </p:nvPr>
        </p:nvGraphicFramePr>
        <p:xfrm>
          <a:off x="714375" y="3857625"/>
          <a:ext cx="3143250" cy="785813"/>
        </p:xfrm>
        <a:graphic>
          <a:graphicData uri="http://schemas.openxmlformats.org/presentationml/2006/ole">
            <p:oleObj spid="_x0000_s5122" name="Equation" r:id="rId4" imgW="1473120" imgH="368280" progId="Equation.DSMT4">
              <p:embed/>
            </p:oleObj>
          </a:graphicData>
        </a:graphic>
      </p:graphicFrame>
      <p:graphicFrame>
        <p:nvGraphicFramePr>
          <p:cNvPr id="5123" name="Object 4"/>
          <p:cNvGraphicFramePr>
            <a:graphicFrameLocks noChangeAspect="1"/>
          </p:cNvGraphicFramePr>
          <p:nvPr>
            <p:ph sz="quarter" idx="4294967295"/>
          </p:nvPr>
        </p:nvGraphicFramePr>
        <p:xfrm>
          <a:off x="2500313" y="1571625"/>
          <a:ext cx="3432175" cy="865188"/>
        </p:xfrm>
        <a:graphic>
          <a:graphicData uri="http://schemas.openxmlformats.org/presentationml/2006/ole">
            <p:oleObj spid="_x0000_s5123" name="Equation" r:id="rId5" imgW="1511280" imgH="380880" progId="Equation.DSMT4">
              <p:embed/>
            </p:oleObj>
          </a:graphicData>
        </a:graphic>
      </p:graphicFrame>
      <p:graphicFrame>
        <p:nvGraphicFramePr>
          <p:cNvPr id="105477" name="Object 5"/>
          <p:cNvGraphicFramePr>
            <a:graphicFrameLocks noChangeAspect="1"/>
          </p:cNvGraphicFramePr>
          <p:nvPr>
            <p:ph sz="quarter" idx="4294967295"/>
          </p:nvPr>
        </p:nvGraphicFramePr>
        <p:xfrm>
          <a:off x="4500563" y="3789363"/>
          <a:ext cx="4043362" cy="854075"/>
        </p:xfrm>
        <a:graphic>
          <a:graphicData uri="http://schemas.openxmlformats.org/presentationml/2006/ole">
            <p:oleObj spid="_x0000_s5124" name="Equation" r:id="rId6" imgW="1803240" imgH="380880" progId="Equation.DSMT4">
              <p:embed/>
            </p:oleObj>
          </a:graphicData>
        </a:graphic>
      </p:graphicFrame>
      <p:sp>
        <p:nvSpPr>
          <p:cNvPr id="105479" name="Text Box 7"/>
          <p:cNvSpPr txBox="1">
            <a:spLocks noChangeArrowheads="1"/>
          </p:cNvSpPr>
          <p:nvPr/>
        </p:nvSpPr>
        <p:spPr bwMode="auto">
          <a:xfrm>
            <a:off x="1042988" y="3068638"/>
            <a:ext cx="1730375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2800" u="sng" dirty="0">
                <a:solidFill>
                  <a:schemeClr val="bg1">
                    <a:lumMod val="50000"/>
                  </a:schemeClr>
                </a:solidFill>
                <a:latin typeface="Comic Sans MS" pitchFamily="66" charset="0"/>
              </a:rPr>
              <a:t>Examples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1" dur="80"/>
                                        <p:tgtEl>
                                          <p:spTgt spid="10547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2" dur="80"/>
                                        <p:tgtEl>
                                          <p:spTgt spid="10547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3" dur="80"/>
                                        <p:tgtEl>
                                          <p:spTgt spid="10547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1054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1054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5479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4400" smtClean="0">
                <a:solidFill>
                  <a:schemeClr val="bg1"/>
                </a:solidFill>
              </a:rPr>
              <a:t>Rationalising  Surds</a:t>
            </a:r>
          </a:p>
        </p:txBody>
      </p:sp>
      <p:sp>
        <p:nvSpPr>
          <p:cNvPr id="6150" name="Content Placeholder 11"/>
          <p:cNvSpPr>
            <a:spLocks noGrp="1"/>
          </p:cNvSpPr>
          <p:nvPr>
            <p:ph idx="1"/>
          </p:nvPr>
        </p:nvSpPr>
        <p:spPr>
          <a:xfrm>
            <a:off x="609600" y="1428750"/>
            <a:ext cx="7924800" cy="4591050"/>
          </a:xfrm>
        </p:spPr>
        <p:txBody>
          <a:bodyPr/>
          <a:lstStyle/>
          <a:p>
            <a:r>
              <a:rPr lang="en-GB" smtClean="0">
                <a:latin typeface="Comic Sans MS" pitchFamily="66" charset="0"/>
              </a:rPr>
              <a:t>Remember fractions – </a:t>
            </a:r>
          </a:p>
          <a:p>
            <a:endParaRPr lang="en-GB" smtClean="0">
              <a:latin typeface="Comic Sans MS" pitchFamily="66" charset="0"/>
            </a:endParaRPr>
          </a:p>
          <a:p>
            <a:endParaRPr lang="en-GB" smtClean="0">
              <a:latin typeface="Comic Sans MS" pitchFamily="66" charset="0"/>
            </a:endParaRPr>
          </a:p>
          <a:p>
            <a:endParaRPr lang="en-GB" smtClean="0">
              <a:latin typeface="Comic Sans MS" pitchFamily="66" charset="0"/>
            </a:endParaRPr>
          </a:p>
          <a:p>
            <a:r>
              <a:rPr lang="en-GB" smtClean="0">
                <a:latin typeface="Comic Sans MS" pitchFamily="66" charset="0"/>
              </a:rPr>
              <a:t>Fractions can contain surds in the numerator, denominator or both:</a:t>
            </a:r>
          </a:p>
          <a:p>
            <a:pPr>
              <a:buFont typeface="Wingdings" pitchFamily="2" charset="2"/>
              <a:buNone/>
            </a:pPr>
            <a:endParaRPr lang="en-GB" smtClean="0">
              <a:latin typeface="Comic Sans MS" pitchFamily="66" charset="0"/>
            </a:endParaRPr>
          </a:p>
          <a:p>
            <a:endParaRPr lang="en-GB" smtClean="0"/>
          </a:p>
        </p:txBody>
      </p:sp>
      <p:sp>
        <p:nvSpPr>
          <p:cNvPr id="13" name="Text Box 8"/>
          <p:cNvSpPr txBox="1">
            <a:spLocks noChangeArrowheads="1"/>
          </p:cNvSpPr>
          <p:nvPr/>
        </p:nvSpPr>
        <p:spPr bwMode="auto">
          <a:xfrm>
            <a:off x="1285875" y="2214563"/>
            <a:ext cx="6215063" cy="1323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742950" indent="-742950"/>
            <a:r>
              <a:rPr lang="en-GB" sz="4000" u="sng">
                <a:latin typeface="Comic Sans MS" pitchFamily="66" charset="0"/>
              </a:rPr>
              <a:t>1</a:t>
            </a:r>
            <a:r>
              <a:rPr lang="en-GB" sz="4000">
                <a:latin typeface="Comic Sans MS" pitchFamily="66" charset="0"/>
              </a:rPr>
              <a:t>   			Numerator</a:t>
            </a:r>
            <a:endParaRPr lang="en-GB" sz="4000" u="sng">
              <a:latin typeface="Comic Sans MS" pitchFamily="66" charset="0"/>
            </a:endParaRPr>
          </a:p>
          <a:p>
            <a:pPr marL="742950" indent="-742950"/>
            <a:r>
              <a:rPr lang="en-GB" sz="4000">
                <a:latin typeface="Comic Sans MS" pitchFamily="66" charset="0"/>
              </a:rPr>
              <a:t>2   		Denominator</a:t>
            </a:r>
          </a:p>
        </p:txBody>
      </p:sp>
      <p:graphicFrame>
        <p:nvGraphicFramePr>
          <p:cNvPr id="6146" name="Object 6"/>
          <p:cNvGraphicFramePr>
            <a:graphicFrameLocks noChangeAspect="1"/>
          </p:cNvGraphicFramePr>
          <p:nvPr/>
        </p:nvGraphicFramePr>
        <p:xfrm>
          <a:off x="1357313" y="4986338"/>
          <a:ext cx="928687" cy="1238250"/>
        </p:xfrm>
        <a:graphic>
          <a:graphicData uri="http://schemas.openxmlformats.org/presentationml/2006/ole">
            <p:oleObj spid="_x0000_s6146" name="Equation" r:id="rId4" imgW="190440" imgH="253800" progId="Equation.3">
              <p:embed/>
            </p:oleObj>
          </a:graphicData>
        </a:graphic>
      </p:graphicFrame>
      <p:graphicFrame>
        <p:nvGraphicFramePr>
          <p:cNvPr id="6147" name="Object 7"/>
          <p:cNvGraphicFramePr>
            <a:graphicFrameLocks noChangeAspect="1"/>
          </p:cNvGraphicFramePr>
          <p:nvPr/>
        </p:nvGraphicFramePr>
        <p:xfrm>
          <a:off x="3376613" y="4986338"/>
          <a:ext cx="1176337" cy="1238250"/>
        </p:xfrm>
        <a:graphic>
          <a:graphicData uri="http://schemas.openxmlformats.org/presentationml/2006/ole">
            <p:oleObj spid="_x0000_s6147" name="Equation" r:id="rId5" imgW="241200" imgH="253800" progId="Equation.3">
              <p:embed/>
            </p:oleObj>
          </a:graphicData>
        </a:graphic>
      </p:graphicFrame>
      <p:graphicFrame>
        <p:nvGraphicFramePr>
          <p:cNvPr id="6148" name="Object 8"/>
          <p:cNvGraphicFramePr>
            <a:graphicFrameLocks noChangeAspect="1"/>
          </p:cNvGraphicFramePr>
          <p:nvPr/>
        </p:nvGraphicFramePr>
        <p:xfrm>
          <a:off x="5456238" y="4924425"/>
          <a:ext cx="1733550" cy="1362075"/>
        </p:xfrm>
        <a:graphic>
          <a:graphicData uri="http://schemas.openxmlformats.org/presentationml/2006/ole">
            <p:oleObj spid="_x0000_s6148" name="Equation" r:id="rId6" imgW="355320" imgH="2793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4400" smtClean="0">
                <a:solidFill>
                  <a:schemeClr val="bg1"/>
                </a:solidFill>
              </a:rPr>
              <a:t>Rationalising  Surds</a:t>
            </a:r>
          </a:p>
        </p:txBody>
      </p:sp>
      <p:graphicFrame>
        <p:nvGraphicFramePr>
          <p:cNvPr id="106507" name="Object 11"/>
          <p:cNvGraphicFramePr>
            <a:graphicFrameLocks noChangeAspect="1"/>
          </p:cNvGraphicFramePr>
          <p:nvPr>
            <p:ph sz="half" idx="1"/>
          </p:nvPr>
        </p:nvGraphicFramePr>
        <p:xfrm>
          <a:off x="5214938" y="3500438"/>
          <a:ext cx="2357437" cy="593725"/>
        </p:xfrm>
        <a:graphic>
          <a:graphicData uri="http://schemas.openxmlformats.org/presentationml/2006/ole">
            <p:oleObj spid="_x0000_s7170" name="Equation" r:id="rId4" imgW="1511280" imgH="380880" progId="Equation.DSMT4">
              <p:embed/>
            </p:oleObj>
          </a:graphicData>
        </a:graphic>
      </p:graphicFrame>
      <p:sp>
        <p:nvSpPr>
          <p:cNvPr id="10" name="Content Placeholder 9"/>
          <p:cNvSpPr>
            <a:spLocks noGrp="1"/>
          </p:cNvSpPr>
          <p:nvPr>
            <p:ph sz="half" idx="2"/>
          </p:nvPr>
        </p:nvSpPr>
        <p:spPr>
          <a:xfrm>
            <a:off x="571500" y="1571625"/>
            <a:ext cx="8034338" cy="4419600"/>
          </a:xfrm>
        </p:spPr>
        <p:txBody>
          <a:bodyPr/>
          <a:lstStyle/>
          <a:p>
            <a:pPr>
              <a:defRPr/>
            </a:pPr>
            <a:r>
              <a:rPr lang="en-GB" sz="3200" dirty="0" smtClean="0"/>
              <a:t>Removing the surd form numerator or denominator</a:t>
            </a:r>
          </a:p>
          <a:p>
            <a:pPr>
              <a:defRPr/>
            </a:pPr>
            <a:endParaRPr lang="en-GB" sz="3200" dirty="0" smtClean="0"/>
          </a:p>
          <a:p>
            <a:pPr>
              <a:defRPr/>
            </a:pPr>
            <a:r>
              <a:rPr lang="en-GB" sz="3200" dirty="0" smtClean="0"/>
              <a:t>Remember the rules</a:t>
            </a:r>
          </a:p>
          <a:p>
            <a:pPr>
              <a:defRPr/>
            </a:pPr>
            <a:endParaRPr lang="en-GB" sz="3200" dirty="0" smtClean="0">
              <a:solidFill>
                <a:schemeClr val="bg1">
                  <a:lumMod val="50000"/>
                </a:schemeClr>
              </a:solidFill>
              <a:latin typeface="Comic Sans MS" pitchFamily="66" charset="0"/>
            </a:endParaRPr>
          </a:p>
          <a:p>
            <a:pPr>
              <a:defRPr/>
            </a:pPr>
            <a:r>
              <a:rPr lang="en-GB" sz="3200" dirty="0" smtClean="0">
                <a:latin typeface="Comic Sans MS" pitchFamily="66" charset="0"/>
              </a:rPr>
              <a:t>This will help us to rationalise a surd fraction</a:t>
            </a:r>
          </a:p>
          <a:p>
            <a:pPr>
              <a:defRPr/>
            </a:pPr>
            <a:endParaRPr lang="en-GB" sz="3200" dirty="0"/>
          </a:p>
        </p:txBody>
      </p:sp>
      <p:graphicFrame>
        <p:nvGraphicFramePr>
          <p:cNvPr id="7171" name="Object 14"/>
          <p:cNvGraphicFramePr>
            <a:graphicFrameLocks noChangeAspect="1"/>
          </p:cNvGraphicFramePr>
          <p:nvPr/>
        </p:nvGraphicFramePr>
        <p:xfrm>
          <a:off x="5214938" y="2786063"/>
          <a:ext cx="2422525" cy="642937"/>
        </p:xfrm>
        <a:graphic>
          <a:graphicData uri="http://schemas.openxmlformats.org/presentationml/2006/ole">
            <p:oleObj spid="_x0000_s7171" name="Equation" r:id="rId5" imgW="1854000" imgH="380880" progId="Equation.DSMT4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71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5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" dur="500"/>
                                        <p:tgtEl>
                                          <p:spTgt spid="1065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7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z="4400" smtClean="0">
                <a:solidFill>
                  <a:schemeClr val="bg1"/>
                </a:solidFill>
              </a:rPr>
              <a:t>Rationalising  Surds</a:t>
            </a:r>
            <a:endParaRPr lang="en-GB" smtClean="0">
              <a:solidFill>
                <a:schemeClr val="bg1"/>
              </a:solidFill>
            </a:endParaRPr>
          </a:p>
        </p:txBody>
      </p:sp>
      <p:sp>
        <p:nvSpPr>
          <p:cNvPr id="8198" name="Content Placeholder 1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>
                <a:latin typeface="Comic Sans MS" pitchFamily="66" charset="0"/>
              </a:rPr>
              <a:t>Multiply top and bottom by the square root you are trying to remove:</a:t>
            </a:r>
          </a:p>
          <a:p>
            <a:endParaRPr lang="en-GB" smtClean="0"/>
          </a:p>
        </p:txBody>
      </p:sp>
      <p:sp>
        <p:nvSpPr>
          <p:cNvPr id="11272" name="Text Box 8"/>
          <p:cNvSpPr txBox="1">
            <a:spLocks noChangeArrowheads="1"/>
          </p:cNvSpPr>
          <p:nvPr/>
        </p:nvSpPr>
        <p:spPr bwMode="auto">
          <a:xfrm>
            <a:off x="6072188" y="4643438"/>
            <a:ext cx="2500312" cy="646112"/>
          </a:xfrm>
          <a:prstGeom prst="rect">
            <a:avLst/>
          </a:prstGeom>
          <a:noFill/>
          <a:ln w="38100">
            <a:solidFill>
              <a:srgbClr val="0066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GB" b="1">
                <a:latin typeface="Comic Sans MS" pitchFamily="66" charset="0"/>
                <a:sym typeface="Symbol" pitchFamily="18" charset="2"/>
              </a:rPr>
              <a:t>Remember</a:t>
            </a:r>
          </a:p>
          <a:p>
            <a:pPr algn="ctr"/>
            <a:r>
              <a:rPr lang="en-GB" b="1">
                <a:latin typeface="Comic Sans MS" pitchFamily="66" charset="0"/>
                <a:sym typeface="Symbol" pitchFamily="18" charset="2"/>
              </a:rPr>
              <a:t></a:t>
            </a:r>
            <a:r>
              <a:rPr lang="en-GB">
                <a:latin typeface="Comic Sans MS" pitchFamily="66" charset="0"/>
                <a:sym typeface="Symbol" pitchFamily="18" charset="2"/>
              </a:rPr>
              <a:t>5 x</a:t>
            </a:r>
            <a:r>
              <a:rPr lang="en-GB" b="1">
                <a:latin typeface="Comic Sans MS" pitchFamily="66" charset="0"/>
                <a:sym typeface="Symbol" pitchFamily="18" charset="2"/>
              </a:rPr>
              <a:t> </a:t>
            </a:r>
            <a:r>
              <a:rPr lang="en-GB">
                <a:latin typeface="Comic Sans MS" pitchFamily="66" charset="0"/>
                <a:sym typeface="Symbol" pitchFamily="18" charset="2"/>
              </a:rPr>
              <a:t>5 = </a:t>
            </a:r>
            <a:r>
              <a:rPr lang="en-GB" b="1">
                <a:latin typeface="Comic Sans MS" pitchFamily="66" charset="0"/>
                <a:sym typeface="Symbol" pitchFamily="18" charset="2"/>
              </a:rPr>
              <a:t> </a:t>
            </a:r>
            <a:r>
              <a:rPr lang="en-GB">
                <a:latin typeface="Comic Sans MS" pitchFamily="66" charset="0"/>
                <a:sym typeface="Symbol" pitchFamily="18" charset="2"/>
              </a:rPr>
              <a:t>25 = 5 )</a:t>
            </a:r>
            <a:endParaRPr lang="en-GB" b="1">
              <a:latin typeface="Comic Sans MS" pitchFamily="66" charset="0"/>
              <a:sym typeface="Symbol" pitchFamily="18" charset="2"/>
            </a:endParaRPr>
          </a:p>
        </p:txBody>
      </p:sp>
      <p:sp>
        <p:nvSpPr>
          <p:cNvPr id="9224" name="Rectangle 24"/>
          <p:cNvSpPr>
            <a:spLocks noChangeArrowheads="1"/>
          </p:cNvSpPr>
          <p:nvPr/>
        </p:nvSpPr>
        <p:spPr bwMode="auto">
          <a:xfrm>
            <a:off x="900113" y="620713"/>
            <a:ext cx="7127875" cy="8588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>
              <a:defRPr/>
            </a:pPr>
            <a:endParaRPr lang="en-GB" sz="3600" b="1" dirty="0">
              <a:solidFill>
                <a:schemeClr val="bg1">
                  <a:lumMod val="50000"/>
                </a:schemeClr>
              </a:solidFill>
              <a:latin typeface="Comic Sans MS" pitchFamily="66" charset="0"/>
            </a:endParaRPr>
          </a:p>
        </p:txBody>
      </p:sp>
      <p:graphicFrame>
        <p:nvGraphicFramePr>
          <p:cNvPr id="8194" name="Object 5"/>
          <p:cNvGraphicFramePr>
            <a:graphicFrameLocks noChangeAspect="1"/>
          </p:cNvGraphicFramePr>
          <p:nvPr/>
        </p:nvGraphicFramePr>
        <p:xfrm>
          <a:off x="1214438" y="2786063"/>
          <a:ext cx="928687" cy="1238250"/>
        </p:xfrm>
        <a:graphic>
          <a:graphicData uri="http://schemas.openxmlformats.org/presentationml/2006/ole">
            <p:oleObj spid="_x0000_s8194" name="Equation" r:id="rId4" imgW="190440" imgH="253800" progId="Equation.3">
              <p:embed/>
            </p:oleObj>
          </a:graphicData>
        </a:graphic>
      </p:graphicFrame>
      <p:sp>
        <p:nvSpPr>
          <p:cNvPr id="8201" name="TextBox 12"/>
          <p:cNvSpPr txBox="1">
            <a:spLocks noChangeArrowheads="1"/>
          </p:cNvSpPr>
          <p:nvPr/>
        </p:nvSpPr>
        <p:spPr bwMode="auto">
          <a:xfrm>
            <a:off x="2357438" y="3000375"/>
            <a:ext cx="57150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3200">
                <a:solidFill>
                  <a:srgbClr val="0000CC"/>
                </a:solidFill>
              </a:rPr>
              <a:t>Multiply top and bottom by √5</a:t>
            </a:r>
          </a:p>
        </p:txBody>
      </p:sp>
      <p:graphicFrame>
        <p:nvGraphicFramePr>
          <p:cNvPr id="8195" name="Object 6"/>
          <p:cNvGraphicFramePr>
            <a:graphicFrameLocks noChangeAspect="1"/>
          </p:cNvGraphicFramePr>
          <p:nvPr/>
        </p:nvGraphicFramePr>
        <p:xfrm>
          <a:off x="1030288" y="4510088"/>
          <a:ext cx="2786062" cy="1362075"/>
        </p:xfrm>
        <a:graphic>
          <a:graphicData uri="http://schemas.openxmlformats.org/presentationml/2006/ole">
            <p:oleObj spid="_x0000_s8195" name="Equation" r:id="rId5" imgW="571320" imgH="279360" progId="Equation.3">
              <p:embed/>
            </p:oleObj>
          </a:graphicData>
        </a:graphic>
      </p:graphicFrame>
      <p:graphicFrame>
        <p:nvGraphicFramePr>
          <p:cNvPr id="8196" name="Object 7"/>
          <p:cNvGraphicFramePr>
            <a:graphicFrameLocks noChangeAspect="1"/>
          </p:cNvGraphicFramePr>
          <p:nvPr/>
        </p:nvGraphicFramePr>
        <p:xfrm>
          <a:off x="3929063" y="4357688"/>
          <a:ext cx="1357312" cy="1508125"/>
        </p:xfrm>
        <a:graphic>
          <a:graphicData uri="http://schemas.openxmlformats.org/presentationml/2006/ole">
            <p:oleObj spid="_x0000_s8196" name="Equation" r:id="rId6" imgW="228600" imgH="2538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5" dur="500"/>
                                        <p:tgtEl>
                                          <p:spTgt spid="82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72" grpId="0" animBg="1"/>
      <p:bldP spid="8201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z="4400" smtClean="0">
                <a:solidFill>
                  <a:schemeClr val="bg1"/>
                </a:solidFill>
              </a:rPr>
              <a:t>Rationalising  Surds</a:t>
            </a:r>
            <a:endParaRPr lang="en-GB" smtClean="0">
              <a:solidFill>
                <a:schemeClr val="bg1"/>
              </a:solidFill>
            </a:endParaRPr>
          </a:p>
        </p:txBody>
      </p:sp>
      <p:sp>
        <p:nvSpPr>
          <p:cNvPr id="9221" name="Content Placeholder 1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>
                <a:latin typeface="Comic Sans MS" pitchFamily="66" charset="0"/>
              </a:rPr>
              <a:t>Remember multiply top and bottom by root you are trying to remove</a:t>
            </a:r>
          </a:p>
          <a:p>
            <a:endParaRPr lang="en-GB" smtClean="0"/>
          </a:p>
        </p:txBody>
      </p:sp>
      <p:sp>
        <p:nvSpPr>
          <p:cNvPr id="10248" name="Rectangle 11"/>
          <p:cNvSpPr>
            <a:spLocks noChangeArrowheads="1"/>
          </p:cNvSpPr>
          <p:nvPr/>
        </p:nvSpPr>
        <p:spPr bwMode="auto">
          <a:xfrm>
            <a:off x="900113" y="620713"/>
            <a:ext cx="7127875" cy="8588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>
              <a:defRPr/>
            </a:pPr>
            <a:endParaRPr lang="en-GB" sz="3600" b="1" dirty="0">
              <a:solidFill>
                <a:schemeClr val="bg1">
                  <a:lumMod val="50000"/>
                </a:schemeClr>
              </a:solidFill>
              <a:latin typeface="Comic Sans MS" pitchFamily="66" charset="0"/>
            </a:endParaRPr>
          </a:p>
        </p:txBody>
      </p:sp>
      <p:graphicFrame>
        <p:nvGraphicFramePr>
          <p:cNvPr id="9218" name="Object 6"/>
          <p:cNvGraphicFramePr>
            <a:graphicFrameLocks noChangeAspect="1"/>
          </p:cNvGraphicFramePr>
          <p:nvPr/>
        </p:nvGraphicFramePr>
        <p:xfrm>
          <a:off x="1071563" y="2714625"/>
          <a:ext cx="4229100" cy="1714500"/>
        </p:xfrm>
        <a:graphic>
          <a:graphicData uri="http://schemas.openxmlformats.org/presentationml/2006/ole">
            <p:oleObj spid="_x0000_s9218" name="Equation" r:id="rId4" imgW="939600" imgH="380880" progId="Equation.3">
              <p:embed/>
            </p:oleObj>
          </a:graphicData>
        </a:graphic>
      </p:graphicFrame>
      <p:graphicFrame>
        <p:nvGraphicFramePr>
          <p:cNvPr id="9219" name="Object 7"/>
          <p:cNvGraphicFramePr>
            <a:graphicFrameLocks noChangeAspect="1"/>
          </p:cNvGraphicFramePr>
          <p:nvPr/>
        </p:nvGraphicFramePr>
        <p:xfrm>
          <a:off x="4929188" y="4429125"/>
          <a:ext cx="3124200" cy="1357313"/>
        </p:xfrm>
        <a:graphic>
          <a:graphicData uri="http://schemas.openxmlformats.org/presentationml/2006/ole">
            <p:oleObj spid="_x0000_s9219" name="Equation" r:id="rId5" imgW="583920" imgH="2538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92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z="4400" smtClean="0">
                <a:solidFill>
                  <a:schemeClr val="bg1"/>
                </a:solidFill>
              </a:rPr>
              <a:t>Rationalising  Surds</a:t>
            </a:r>
            <a:endParaRPr lang="en-GB" smtClean="0">
              <a:solidFill>
                <a:schemeClr val="bg1"/>
              </a:solidFill>
            </a:endParaRPr>
          </a:p>
        </p:txBody>
      </p:sp>
      <p:sp>
        <p:nvSpPr>
          <p:cNvPr id="10245" name="Content Placeholder 1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>
                <a:latin typeface="Comic Sans MS" pitchFamily="66" charset="0"/>
              </a:rPr>
              <a:t>Rationalise the denominator</a:t>
            </a:r>
          </a:p>
          <a:p>
            <a:endParaRPr lang="en-GB" smtClean="0"/>
          </a:p>
        </p:txBody>
      </p:sp>
      <p:sp>
        <p:nvSpPr>
          <p:cNvPr id="11271" name="Rectangle 16"/>
          <p:cNvSpPr>
            <a:spLocks noChangeArrowheads="1"/>
          </p:cNvSpPr>
          <p:nvPr/>
        </p:nvSpPr>
        <p:spPr bwMode="auto">
          <a:xfrm>
            <a:off x="900113" y="620713"/>
            <a:ext cx="7127875" cy="8588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>
              <a:defRPr/>
            </a:pPr>
            <a:endParaRPr lang="en-GB" sz="3600" b="1" dirty="0">
              <a:solidFill>
                <a:schemeClr val="bg1">
                  <a:lumMod val="50000"/>
                </a:schemeClr>
              </a:solidFill>
              <a:latin typeface="Comic Sans MS" pitchFamily="66" charset="0"/>
            </a:endParaRPr>
          </a:p>
        </p:txBody>
      </p:sp>
      <p:graphicFrame>
        <p:nvGraphicFramePr>
          <p:cNvPr id="10242" name="Object 6"/>
          <p:cNvGraphicFramePr>
            <a:graphicFrameLocks noChangeAspect="1"/>
          </p:cNvGraphicFramePr>
          <p:nvPr/>
        </p:nvGraphicFramePr>
        <p:xfrm>
          <a:off x="928688" y="2500313"/>
          <a:ext cx="4217987" cy="1406525"/>
        </p:xfrm>
        <a:graphic>
          <a:graphicData uri="http://schemas.openxmlformats.org/presentationml/2006/ole">
            <p:oleObj spid="_x0000_s10242" name="Equation" r:id="rId4" imgW="838080" imgH="279360" progId="Equation.3">
              <p:embed/>
            </p:oleObj>
          </a:graphicData>
        </a:graphic>
      </p:graphicFrame>
      <p:graphicFrame>
        <p:nvGraphicFramePr>
          <p:cNvPr id="10243" name="Object 7"/>
          <p:cNvGraphicFramePr>
            <a:graphicFrameLocks noChangeAspect="1"/>
          </p:cNvGraphicFramePr>
          <p:nvPr/>
        </p:nvGraphicFramePr>
        <p:xfrm>
          <a:off x="3757613" y="4349750"/>
          <a:ext cx="3132137" cy="1277938"/>
        </p:xfrm>
        <a:graphic>
          <a:graphicData uri="http://schemas.openxmlformats.org/presentationml/2006/ole">
            <p:oleObj spid="_x0000_s10243" name="Equation" r:id="rId5" imgW="622080" imgH="2538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102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0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GB" sz="4400" dirty="0" smtClean="0">
                <a:solidFill>
                  <a:schemeClr val="bg1"/>
                </a:solidFill>
              </a:rPr>
              <a:t>Rationalise the Denominator</a:t>
            </a:r>
            <a:endParaRPr lang="en-GB" sz="4400" dirty="0" smtClean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2305" name="Rectangle 11"/>
          <p:cNvSpPr>
            <a:spLocks noChangeArrowheads="1"/>
          </p:cNvSpPr>
          <p:nvPr/>
        </p:nvSpPr>
        <p:spPr bwMode="auto">
          <a:xfrm>
            <a:off x="1500188" y="1662113"/>
            <a:ext cx="1295400" cy="8382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2306" name="Rectangle 12"/>
          <p:cNvSpPr>
            <a:spLocks noChangeArrowheads="1"/>
          </p:cNvSpPr>
          <p:nvPr/>
        </p:nvSpPr>
        <p:spPr bwMode="auto">
          <a:xfrm>
            <a:off x="4164013" y="1662113"/>
            <a:ext cx="1295400" cy="8382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2307" name="Rectangle 13"/>
          <p:cNvSpPr>
            <a:spLocks noChangeArrowheads="1"/>
          </p:cNvSpPr>
          <p:nvPr/>
        </p:nvSpPr>
        <p:spPr bwMode="auto">
          <a:xfrm>
            <a:off x="7256463" y="1662113"/>
            <a:ext cx="1295400" cy="8382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2308" name="Rectangle 14"/>
          <p:cNvSpPr>
            <a:spLocks noChangeArrowheads="1"/>
          </p:cNvSpPr>
          <p:nvPr/>
        </p:nvSpPr>
        <p:spPr bwMode="auto">
          <a:xfrm>
            <a:off x="1643063" y="4616450"/>
            <a:ext cx="1295400" cy="8382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2309" name="Rectangle 15"/>
          <p:cNvSpPr>
            <a:spLocks noChangeArrowheads="1"/>
          </p:cNvSpPr>
          <p:nvPr/>
        </p:nvSpPr>
        <p:spPr bwMode="auto">
          <a:xfrm>
            <a:off x="4562475" y="4572000"/>
            <a:ext cx="1295400" cy="8382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2310" name="Rectangle 16"/>
          <p:cNvSpPr>
            <a:spLocks noChangeArrowheads="1"/>
          </p:cNvSpPr>
          <p:nvPr/>
        </p:nvSpPr>
        <p:spPr bwMode="auto">
          <a:xfrm>
            <a:off x="7286625" y="4572000"/>
            <a:ext cx="1295400" cy="8382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graphicFrame>
        <p:nvGraphicFramePr>
          <p:cNvPr id="2" name="Object 17"/>
          <p:cNvGraphicFramePr>
            <a:graphicFrameLocks noChangeAspect="1"/>
          </p:cNvGraphicFramePr>
          <p:nvPr/>
        </p:nvGraphicFramePr>
        <p:xfrm>
          <a:off x="1500188" y="1660525"/>
          <a:ext cx="1008062" cy="790575"/>
        </p:xfrm>
        <a:graphic>
          <a:graphicData uri="http://schemas.openxmlformats.org/presentationml/2006/ole">
            <p:oleObj spid="_x0000_s11266" name="Equation" r:id="rId4" imgW="1002960" imgH="787320" progId="Equation.DSMT4">
              <p:embed/>
            </p:oleObj>
          </a:graphicData>
        </a:graphic>
      </p:graphicFrame>
      <p:graphicFrame>
        <p:nvGraphicFramePr>
          <p:cNvPr id="3" name="Object 18"/>
          <p:cNvGraphicFramePr>
            <a:graphicFrameLocks noChangeAspect="1"/>
          </p:cNvGraphicFramePr>
          <p:nvPr/>
        </p:nvGraphicFramePr>
        <p:xfrm>
          <a:off x="4235450" y="1660525"/>
          <a:ext cx="1008063" cy="800100"/>
        </p:xfrm>
        <a:graphic>
          <a:graphicData uri="http://schemas.openxmlformats.org/presentationml/2006/ole">
            <p:oleObj spid="_x0000_s11267" name="Equation" r:id="rId5" imgW="990360" imgH="787320" progId="Equation.DSMT4">
              <p:embed/>
            </p:oleObj>
          </a:graphicData>
        </a:graphic>
      </p:graphicFrame>
      <p:graphicFrame>
        <p:nvGraphicFramePr>
          <p:cNvPr id="4" name="Object 19"/>
          <p:cNvGraphicFramePr>
            <a:graphicFrameLocks noChangeAspect="1"/>
          </p:cNvGraphicFramePr>
          <p:nvPr/>
        </p:nvGraphicFramePr>
        <p:xfrm>
          <a:off x="7259638" y="1668463"/>
          <a:ext cx="1150937" cy="784225"/>
        </p:xfrm>
        <a:graphic>
          <a:graphicData uri="http://schemas.openxmlformats.org/presentationml/2006/ole">
            <p:oleObj spid="_x0000_s11268" name="Equation" r:id="rId6" imgW="1155600" imgH="787320" progId="Equation.DSMT4">
              <p:embed/>
            </p:oleObj>
          </a:graphicData>
        </a:graphic>
      </p:graphicFrame>
      <p:graphicFrame>
        <p:nvGraphicFramePr>
          <p:cNvPr id="5" name="Object 20"/>
          <p:cNvGraphicFramePr>
            <a:graphicFrameLocks noChangeAspect="1"/>
          </p:cNvGraphicFramePr>
          <p:nvPr/>
        </p:nvGraphicFramePr>
        <p:xfrm>
          <a:off x="1714500" y="4616450"/>
          <a:ext cx="990600" cy="777875"/>
        </p:xfrm>
        <a:graphic>
          <a:graphicData uri="http://schemas.openxmlformats.org/presentationml/2006/ole">
            <p:oleObj spid="_x0000_s11269" name="Equation" r:id="rId7" imgW="1002960" imgH="787320" progId="Equation.DSMT4">
              <p:embed/>
            </p:oleObj>
          </a:graphicData>
        </a:graphic>
      </p:graphicFrame>
      <p:graphicFrame>
        <p:nvGraphicFramePr>
          <p:cNvPr id="6" name="Object 21"/>
          <p:cNvGraphicFramePr>
            <a:graphicFrameLocks noChangeAspect="1"/>
          </p:cNvGraphicFramePr>
          <p:nvPr/>
        </p:nvGraphicFramePr>
        <p:xfrm>
          <a:off x="4562475" y="4616450"/>
          <a:ext cx="1079500" cy="763588"/>
        </p:xfrm>
        <a:graphic>
          <a:graphicData uri="http://schemas.openxmlformats.org/presentationml/2006/ole">
            <p:oleObj spid="_x0000_s11270" name="Equation" r:id="rId8" imgW="1117440" imgH="787320" progId="Equation.DSMT4">
              <p:embed/>
            </p:oleObj>
          </a:graphicData>
        </a:graphic>
      </p:graphicFrame>
      <p:graphicFrame>
        <p:nvGraphicFramePr>
          <p:cNvPr id="7" name="Object 22"/>
          <p:cNvGraphicFramePr>
            <a:graphicFrameLocks noChangeAspect="1"/>
          </p:cNvGraphicFramePr>
          <p:nvPr/>
        </p:nvGraphicFramePr>
        <p:xfrm>
          <a:off x="7431088" y="4621213"/>
          <a:ext cx="935037" cy="742950"/>
        </p:xfrm>
        <a:graphic>
          <a:graphicData uri="http://schemas.openxmlformats.org/presentationml/2006/ole">
            <p:oleObj spid="_x0000_s11271" name="Equation" r:id="rId9" imgW="990360" imgH="787320" progId="Equation.DSMT4">
              <p:embed/>
            </p:oleObj>
          </a:graphicData>
        </a:graphic>
      </p:graphicFrame>
      <p:graphicFrame>
        <p:nvGraphicFramePr>
          <p:cNvPr id="11272" name="Object 14"/>
          <p:cNvGraphicFramePr>
            <a:graphicFrameLocks noChangeAspect="1"/>
          </p:cNvGraphicFramePr>
          <p:nvPr/>
        </p:nvGraphicFramePr>
        <p:xfrm>
          <a:off x="571500" y="1500188"/>
          <a:ext cx="958850" cy="1277937"/>
        </p:xfrm>
        <a:graphic>
          <a:graphicData uri="http://schemas.openxmlformats.org/presentationml/2006/ole">
            <p:oleObj spid="_x0000_s11272" name="Equation" r:id="rId10" imgW="190440" imgH="253800" progId="Equation.3">
              <p:embed/>
            </p:oleObj>
          </a:graphicData>
        </a:graphic>
      </p:graphicFrame>
      <p:graphicFrame>
        <p:nvGraphicFramePr>
          <p:cNvPr id="11273" name="Object 15"/>
          <p:cNvGraphicFramePr>
            <a:graphicFrameLocks noChangeAspect="1"/>
          </p:cNvGraphicFramePr>
          <p:nvPr/>
        </p:nvGraphicFramePr>
        <p:xfrm>
          <a:off x="3071813" y="1500188"/>
          <a:ext cx="958850" cy="1277937"/>
        </p:xfrm>
        <a:graphic>
          <a:graphicData uri="http://schemas.openxmlformats.org/presentationml/2006/ole">
            <p:oleObj spid="_x0000_s11273" name="Equation" r:id="rId11" imgW="190440" imgH="253800" progId="Equation.3">
              <p:embed/>
            </p:oleObj>
          </a:graphicData>
        </a:graphic>
      </p:graphicFrame>
      <p:graphicFrame>
        <p:nvGraphicFramePr>
          <p:cNvPr id="11274" name="Object 16"/>
          <p:cNvGraphicFramePr>
            <a:graphicFrameLocks noChangeAspect="1"/>
          </p:cNvGraphicFramePr>
          <p:nvPr/>
        </p:nvGraphicFramePr>
        <p:xfrm>
          <a:off x="5776913" y="1500188"/>
          <a:ext cx="1406525" cy="1277937"/>
        </p:xfrm>
        <a:graphic>
          <a:graphicData uri="http://schemas.openxmlformats.org/presentationml/2006/ole">
            <p:oleObj spid="_x0000_s11274" name="Equation" r:id="rId12" imgW="279360" imgH="253800" progId="Equation.3">
              <p:embed/>
            </p:oleObj>
          </a:graphicData>
        </a:graphic>
      </p:graphicFrame>
      <p:graphicFrame>
        <p:nvGraphicFramePr>
          <p:cNvPr id="11275" name="Object 11"/>
          <p:cNvGraphicFramePr>
            <a:graphicFrameLocks noChangeAspect="1"/>
          </p:cNvGraphicFramePr>
          <p:nvPr/>
        </p:nvGraphicFramePr>
        <p:xfrm>
          <a:off x="587375" y="4429125"/>
          <a:ext cx="1214438" cy="1277938"/>
        </p:xfrm>
        <a:graphic>
          <a:graphicData uri="http://schemas.openxmlformats.org/presentationml/2006/ole">
            <p:oleObj spid="_x0000_s11275" name="Equation" r:id="rId13" imgW="241200" imgH="253800" progId="Equation.3">
              <p:embed/>
            </p:oleObj>
          </a:graphicData>
        </a:graphic>
      </p:graphicFrame>
      <p:graphicFrame>
        <p:nvGraphicFramePr>
          <p:cNvPr id="11276" name="Object 12"/>
          <p:cNvGraphicFramePr>
            <a:graphicFrameLocks noChangeAspect="1"/>
          </p:cNvGraphicFramePr>
          <p:nvPr/>
        </p:nvGraphicFramePr>
        <p:xfrm>
          <a:off x="3357563" y="4308475"/>
          <a:ext cx="1214437" cy="1406525"/>
        </p:xfrm>
        <a:graphic>
          <a:graphicData uri="http://schemas.openxmlformats.org/presentationml/2006/ole">
            <p:oleObj spid="_x0000_s11276" name="Equation" r:id="rId14" imgW="241200" imgH="279360" progId="Equation.3">
              <p:embed/>
            </p:oleObj>
          </a:graphicData>
        </a:graphic>
      </p:graphicFrame>
      <p:graphicFrame>
        <p:nvGraphicFramePr>
          <p:cNvPr id="11277" name="Object 13"/>
          <p:cNvGraphicFramePr>
            <a:graphicFrameLocks noChangeAspect="1"/>
          </p:cNvGraphicFramePr>
          <p:nvPr/>
        </p:nvGraphicFramePr>
        <p:xfrm>
          <a:off x="6000750" y="4286250"/>
          <a:ext cx="1343025" cy="1404938"/>
        </p:xfrm>
        <a:graphic>
          <a:graphicData uri="http://schemas.openxmlformats.org/presentationml/2006/ole">
            <p:oleObj spid="_x0000_s11277" name="Equation" r:id="rId15" imgW="266400" imgH="2793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3" name="Rectangle 3"/>
          <p:cNvSpPr>
            <a:spLocks noGrp="1" noChangeArrowheads="1"/>
          </p:cNvSpPr>
          <p:nvPr>
            <p:ph type="title"/>
          </p:nvPr>
        </p:nvSpPr>
        <p:spPr>
          <a:xfrm>
            <a:off x="195263" y="228600"/>
            <a:ext cx="8377237" cy="914400"/>
          </a:xfrm>
        </p:spPr>
        <p:txBody>
          <a:bodyPr/>
          <a:lstStyle/>
          <a:p>
            <a:pPr eaLnBrk="1" hangingPunct="1"/>
            <a:r>
              <a:rPr lang="en-GB" sz="4000" smtClean="0">
                <a:solidFill>
                  <a:schemeClr val="bg1"/>
                </a:solidFill>
              </a:rPr>
              <a:t>Conjugate Pairs - Starter Questions</a:t>
            </a:r>
          </a:p>
        </p:txBody>
      </p:sp>
      <p:sp>
        <p:nvSpPr>
          <p:cNvPr id="12294" name="Content Placeholder 1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>
                <a:latin typeface="Comic Sans MS" pitchFamily="66" charset="0"/>
              </a:rPr>
              <a:t>Multiply out : </a:t>
            </a:r>
          </a:p>
          <a:p>
            <a:endParaRPr lang="en-US" smtClean="0"/>
          </a:p>
        </p:txBody>
      </p:sp>
      <p:sp>
        <p:nvSpPr>
          <p:cNvPr id="110600" name="Text Box 8"/>
          <p:cNvSpPr txBox="1">
            <a:spLocks noChangeArrowheads="1"/>
          </p:cNvSpPr>
          <p:nvPr/>
        </p:nvSpPr>
        <p:spPr bwMode="auto">
          <a:xfrm>
            <a:off x="4286250" y="2643188"/>
            <a:ext cx="1008063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latin typeface="Comic Sans MS" pitchFamily="66" charset="0"/>
              </a:rPr>
              <a:t>= 3</a:t>
            </a:r>
          </a:p>
        </p:txBody>
      </p:sp>
      <p:sp>
        <p:nvSpPr>
          <p:cNvPr id="110601" name="Text Box 9"/>
          <p:cNvSpPr txBox="1">
            <a:spLocks noChangeArrowheads="1"/>
          </p:cNvSpPr>
          <p:nvPr/>
        </p:nvSpPr>
        <p:spPr bwMode="auto">
          <a:xfrm>
            <a:off x="4391025" y="3963988"/>
            <a:ext cx="1223963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latin typeface="Comic Sans MS" pitchFamily="66" charset="0"/>
              </a:rPr>
              <a:t>= 14</a:t>
            </a:r>
          </a:p>
        </p:txBody>
      </p:sp>
      <p:sp>
        <p:nvSpPr>
          <p:cNvPr id="13325" name="Rectangle 19"/>
          <p:cNvSpPr>
            <a:spLocks noChangeArrowheads="1"/>
          </p:cNvSpPr>
          <p:nvPr/>
        </p:nvSpPr>
        <p:spPr bwMode="auto">
          <a:xfrm>
            <a:off x="3132138" y="1412875"/>
            <a:ext cx="3311525" cy="43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>
              <a:defRPr/>
            </a:pPr>
            <a:endParaRPr lang="en-GB" dirty="0">
              <a:solidFill>
                <a:schemeClr val="bg1">
                  <a:lumMod val="50000"/>
                </a:schemeClr>
              </a:solidFill>
              <a:latin typeface="Comic Sans MS" pitchFamily="66" charset="0"/>
            </a:endParaRPr>
          </a:p>
        </p:txBody>
      </p:sp>
      <p:graphicFrame>
        <p:nvGraphicFramePr>
          <p:cNvPr id="12290" name="Object 17"/>
          <p:cNvGraphicFramePr>
            <a:graphicFrameLocks noChangeAspect="1"/>
          </p:cNvGraphicFramePr>
          <p:nvPr/>
        </p:nvGraphicFramePr>
        <p:xfrm>
          <a:off x="1000125" y="2500313"/>
          <a:ext cx="2111375" cy="1000125"/>
        </p:xfrm>
        <a:graphic>
          <a:graphicData uri="http://schemas.openxmlformats.org/presentationml/2006/ole">
            <p:oleObj spid="_x0000_s12290" name="Equation" r:id="rId4" imgW="482400" imgH="228600" progId="Equation.3">
              <p:embed/>
            </p:oleObj>
          </a:graphicData>
        </a:graphic>
      </p:graphicFrame>
      <p:graphicFrame>
        <p:nvGraphicFramePr>
          <p:cNvPr id="12291" name="Object 18"/>
          <p:cNvGraphicFramePr>
            <a:graphicFrameLocks noChangeAspect="1"/>
          </p:cNvGraphicFramePr>
          <p:nvPr/>
        </p:nvGraphicFramePr>
        <p:xfrm>
          <a:off x="865188" y="3670300"/>
          <a:ext cx="2667000" cy="944563"/>
        </p:xfrm>
        <a:graphic>
          <a:graphicData uri="http://schemas.openxmlformats.org/presentationml/2006/ole">
            <p:oleObj spid="_x0000_s12291" name="Equation" r:id="rId5" imgW="609480" imgH="215640" progId="Equation.3">
              <p:embed/>
            </p:oleObj>
          </a:graphicData>
        </a:graphic>
      </p:graphicFrame>
      <p:graphicFrame>
        <p:nvGraphicFramePr>
          <p:cNvPr id="12292" name="Object 19"/>
          <p:cNvGraphicFramePr>
            <a:graphicFrameLocks noChangeAspect="1"/>
          </p:cNvGraphicFramePr>
          <p:nvPr/>
        </p:nvGraphicFramePr>
        <p:xfrm>
          <a:off x="928688" y="5000625"/>
          <a:ext cx="5111750" cy="1055688"/>
        </p:xfrm>
        <a:graphic>
          <a:graphicData uri="http://schemas.openxmlformats.org/presentationml/2006/ole">
            <p:oleObj spid="_x0000_s12292" name="Equation" r:id="rId6" imgW="1168200" imgH="2412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06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06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2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0600" grpId="0"/>
      <p:bldP spid="110601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tle 2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z="4400" smtClean="0">
                <a:solidFill>
                  <a:schemeClr val="bg1"/>
                </a:solidFill>
              </a:rPr>
              <a:t>Conjugate Pairs.</a:t>
            </a:r>
          </a:p>
        </p:txBody>
      </p:sp>
      <p:sp>
        <p:nvSpPr>
          <p:cNvPr id="26627" name="Content Placeholder 2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/>
              <a:t>This is a conjugate pair. </a:t>
            </a:r>
          </a:p>
          <a:p>
            <a:r>
              <a:rPr lang="en-GB" smtClean="0"/>
              <a:t>The brackets are identical apart from the sign in each bracket .</a:t>
            </a:r>
          </a:p>
          <a:p>
            <a:r>
              <a:rPr lang="en-GB" smtClean="0"/>
              <a:t>Multiplying out the brackets we get :</a:t>
            </a:r>
          </a:p>
          <a:p>
            <a:endParaRPr lang="en-GB" smtClean="0"/>
          </a:p>
          <a:p>
            <a:r>
              <a:rPr lang="en-GB" smtClean="0"/>
              <a:t>When the brackets are multiplied out the surds ALWAYS cancel out leaving a rational expression</a:t>
            </a:r>
          </a:p>
          <a:p>
            <a:endParaRPr lang="en-GB" smtClean="0"/>
          </a:p>
          <a:p>
            <a:endParaRPr lang="en-GB" smtClean="0"/>
          </a:p>
        </p:txBody>
      </p:sp>
      <p:sp>
        <p:nvSpPr>
          <p:cNvPr id="13322" name="Text Box 10"/>
          <p:cNvSpPr txBox="1">
            <a:spLocks noChangeArrowheads="1"/>
          </p:cNvSpPr>
          <p:nvPr/>
        </p:nvSpPr>
        <p:spPr bwMode="auto">
          <a:xfrm>
            <a:off x="857250" y="3857625"/>
            <a:ext cx="2286000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en-GB" sz="2800" dirty="0">
                <a:solidFill>
                  <a:srgbClr val="0000CC"/>
                </a:solidFill>
                <a:latin typeface="Comic Sans MS" pitchFamily="66" charset="0"/>
                <a:sym typeface="Symbol" pitchFamily="18" charset="2"/>
              </a:rPr>
              <a:t>5 </a:t>
            </a:r>
            <a:r>
              <a:rPr lang="en-GB" sz="2800" dirty="0">
                <a:solidFill>
                  <a:srgbClr val="0000CC"/>
                </a:solidFill>
                <a:latin typeface="+mn-lt"/>
                <a:sym typeface="Symbol" pitchFamily="18" charset="2"/>
              </a:rPr>
              <a:t>x </a:t>
            </a:r>
            <a:r>
              <a:rPr lang="en-GB" sz="2800" dirty="0">
                <a:solidFill>
                  <a:srgbClr val="0000CC"/>
                </a:solidFill>
                <a:latin typeface="Comic Sans MS" pitchFamily="66" charset="0"/>
                <a:sym typeface="Symbol" pitchFamily="18" charset="2"/>
              </a:rPr>
              <a:t>5</a:t>
            </a:r>
          </a:p>
        </p:txBody>
      </p:sp>
      <p:sp>
        <p:nvSpPr>
          <p:cNvPr id="13323" name="Text Box 11"/>
          <p:cNvSpPr txBox="1">
            <a:spLocks noChangeArrowheads="1"/>
          </p:cNvSpPr>
          <p:nvPr/>
        </p:nvSpPr>
        <p:spPr bwMode="auto">
          <a:xfrm>
            <a:off x="2286000" y="3857625"/>
            <a:ext cx="1266825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solidFill>
                  <a:srgbClr val="0000CC"/>
                </a:solidFill>
                <a:latin typeface="Comic Sans MS" pitchFamily="66" charset="0"/>
              </a:rPr>
              <a:t>- 2 </a:t>
            </a:r>
            <a:r>
              <a:rPr lang="en-GB" sz="2800" b="1">
                <a:solidFill>
                  <a:srgbClr val="0000CC"/>
                </a:solidFill>
                <a:latin typeface="Comic Sans MS" pitchFamily="66" charset="0"/>
                <a:sym typeface="Symbol" pitchFamily="18" charset="2"/>
              </a:rPr>
              <a:t>5</a:t>
            </a:r>
          </a:p>
        </p:txBody>
      </p:sp>
      <p:sp>
        <p:nvSpPr>
          <p:cNvPr id="13324" name="Text Box 12"/>
          <p:cNvSpPr txBox="1">
            <a:spLocks noChangeArrowheads="1"/>
          </p:cNvSpPr>
          <p:nvPr/>
        </p:nvSpPr>
        <p:spPr bwMode="auto">
          <a:xfrm>
            <a:off x="3571875" y="3857625"/>
            <a:ext cx="1431925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solidFill>
                  <a:srgbClr val="0000CC"/>
                </a:solidFill>
                <a:latin typeface="Comic Sans MS" pitchFamily="66" charset="0"/>
              </a:rPr>
              <a:t>+ 2 </a:t>
            </a:r>
            <a:r>
              <a:rPr lang="en-GB" sz="2800" b="1">
                <a:solidFill>
                  <a:srgbClr val="0000CC"/>
                </a:solidFill>
                <a:latin typeface="Comic Sans MS" pitchFamily="66" charset="0"/>
                <a:sym typeface="Symbol" pitchFamily="18" charset="2"/>
              </a:rPr>
              <a:t>5</a:t>
            </a:r>
          </a:p>
        </p:txBody>
      </p:sp>
      <p:sp>
        <p:nvSpPr>
          <p:cNvPr id="13325" name="Text Box 13"/>
          <p:cNvSpPr txBox="1">
            <a:spLocks noChangeArrowheads="1"/>
          </p:cNvSpPr>
          <p:nvPr/>
        </p:nvSpPr>
        <p:spPr bwMode="auto">
          <a:xfrm>
            <a:off x="4786313" y="3857625"/>
            <a:ext cx="782637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solidFill>
                  <a:srgbClr val="0000CC"/>
                </a:solidFill>
                <a:latin typeface="Comic Sans MS" pitchFamily="66" charset="0"/>
              </a:rPr>
              <a:t>- 4</a:t>
            </a:r>
          </a:p>
        </p:txBody>
      </p:sp>
      <p:sp>
        <p:nvSpPr>
          <p:cNvPr id="13326" name="Text Box 14"/>
          <p:cNvSpPr txBox="1">
            <a:spLocks noChangeArrowheads="1"/>
          </p:cNvSpPr>
          <p:nvPr/>
        </p:nvSpPr>
        <p:spPr bwMode="auto">
          <a:xfrm>
            <a:off x="5715000" y="3857625"/>
            <a:ext cx="1354138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solidFill>
                  <a:srgbClr val="0000CC"/>
                </a:solidFill>
                <a:latin typeface="Comic Sans MS" pitchFamily="66" charset="0"/>
              </a:rPr>
              <a:t>= 5 - 4</a:t>
            </a:r>
          </a:p>
        </p:txBody>
      </p:sp>
      <p:sp>
        <p:nvSpPr>
          <p:cNvPr id="13327" name="Text Box 15"/>
          <p:cNvSpPr txBox="1">
            <a:spLocks noChangeArrowheads="1"/>
          </p:cNvSpPr>
          <p:nvPr/>
        </p:nvSpPr>
        <p:spPr bwMode="auto">
          <a:xfrm>
            <a:off x="7069138" y="3857625"/>
            <a:ext cx="10668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solidFill>
                  <a:srgbClr val="0000CC"/>
                </a:solidFill>
                <a:latin typeface="Comic Sans MS" pitchFamily="66" charset="0"/>
              </a:rPr>
              <a:t>= 1</a:t>
            </a:r>
          </a:p>
        </p:txBody>
      </p:sp>
      <p:sp>
        <p:nvSpPr>
          <p:cNvPr id="23" name="Text Box 12"/>
          <p:cNvSpPr txBox="1">
            <a:spLocks noChangeArrowheads="1"/>
          </p:cNvSpPr>
          <p:nvPr/>
        </p:nvSpPr>
        <p:spPr bwMode="auto">
          <a:xfrm>
            <a:off x="5715000" y="1643063"/>
            <a:ext cx="3143250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solidFill>
                  <a:srgbClr val="0000CC"/>
                </a:solidFill>
                <a:latin typeface="Comic Sans MS" pitchFamily="66" charset="0"/>
              </a:rPr>
              <a:t>(</a:t>
            </a:r>
            <a:r>
              <a:rPr lang="en-GB" sz="2800" b="1">
                <a:solidFill>
                  <a:srgbClr val="0000CC"/>
                </a:solidFill>
                <a:latin typeface="Comic Sans MS" pitchFamily="66" charset="0"/>
                <a:sym typeface="Symbol" pitchFamily="18" charset="2"/>
              </a:rPr>
              <a:t>5 + 2)(5 - 2)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1" dur="80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2" dur="80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3" dur="80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6" dur="80"/>
                                        <p:tgtEl>
                                          <p:spTgt spid="1332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7" dur="80"/>
                                        <p:tgtEl>
                                          <p:spTgt spid="1332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8" dur="80"/>
                                        <p:tgtEl>
                                          <p:spTgt spid="1332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3" dur="80"/>
                                        <p:tgtEl>
                                          <p:spTgt spid="1332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4" dur="80"/>
                                        <p:tgtEl>
                                          <p:spTgt spid="133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5" dur="80"/>
                                        <p:tgtEl>
                                          <p:spTgt spid="133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40" dur="80"/>
                                        <p:tgtEl>
                                          <p:spTgt spid="1332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41" dur="80"/>
                                        <p:tgtEl>
                                          <p:spTgt spid="1332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2" dur="80"/>
                                        <p:tgtEl>
                                          <p:spTgt spid="1332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47" dur="80"/>
                                        <p:tgtEl>
                                          <p:spTgt spid="1332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48" dur="80"/>
                                        <p:tgtEl>
                                          <p:spTgt spid="1332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9" dur="80"/>
                                        <p:tgtEl>
                                          <p:spTgt spid="1332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54" dur="80"/>
                                        <p:tgtEl>
                                          <p:spTgt spid="1332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55" dur="80"/>
                                        <p:tgtEl>
                                          <p:spTgt spid="1332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6" dur="80"/>
                                        <p:tgtEl>
                                          <p:spTgt spid="1332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61" dur="80"/>
                                        <p:tgtEl>
                                          <p:spTgt spid="1332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62" dur="80"/>
                                        <p:tgtEl>
                                          <p:spTgt spid="1332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3" dur="80"/>
                                        <p:tgtEl>
                                          <p:spTgt spid="1332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22" grpId="0"/>
      <p:bldP spid="13323" grpId="0"/>
      <p:bldP spid="13324" grpId="0"/>
      <p:bldP spid="13325" grpId="0"/>
      <p:bldP spid="13326" grpId="0"/>
      <p:bldP spid="13327" grpId="0"/>
      <p:bldP spid="2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mtClean="0"/>
              <a:t>Contents</a:t>
            </a:r>
          </a:p>
        </p:txBody>
      </p:sp>
      <p:sp>
        <p:nvSpPr>
          <p:cNvPr id="12291" name="Content Placeholder 2"/>
          <p:cNvSpPr>
            <a:spLocks noGrp="1"/>
          </p:cNvSpPr>
          <p:nvPr>
            <p:ph idx="1"/>
          </p:nvPr>
        </p:nvSpPr>
        <p:spPr>
          <a:xfrm>
            <a:off x="457200" y="1428750"/>
            <a:ext cx="8229600" cy="4714875"/>
          </a:xfrm>
        </p:spPr>
        <p:txBody>
          <a:bodyPr/>
          <a:lstStyle/>
          <a:p>
            <a:pPr eaLnBrk="1" hangingPunct="1"/>
            <a:r>
              <a:rPr lang="en-GB" smtClean="0">
                <a:solidFill>
                  <a:srgbClr val="000000"/>
                </a:solidFill>
                <a:cs typeface="Arial" charset="0"/>
              </a:rPr>
              <a:t>Simplifying a Surd</a:t>
            </a:r>
          </a:p>
          <a:p>
            <a:pPr eaLnBrk="1" hangingPunct="1"/>
            <a:r>
              <a:rPr lang="en-GB" smtClean="0">
                <a:solidFill>
                  <a:srgbClr val="000000"/>
                </a:solidFill>
                <a:cs typeface="Arial" charset="0"/>
              </a:rPr>
              <a:t>Rationalising a Surd</a:t>
            </a:r>
          </a:p>
          <a:p>
            <a:pPr eaLnBrk="1" hangingPunct="1"/>
            <a:r>
              <a:rPr lang="en-GB" smtClean="0">
                <a:solidFill>
                  <a:srgbClr val="000000"/>
                </a:solidFill>
                <a:cs typeface="Arial" charset="0"/>
              </a:rPr>
              <a:t>Conjugate Pairs</a:t>
            </a:r>
          </a:p>
          <a:p>
            <a:pPr eaLnBrk="1" hangingPunct="1"/>
            <a:r>
              <a:rPr lang="en-GB" smtClean="0">
                <a:solidFill>
                  <a:srgbClr val="000000"/>
                </a:solidFill>
                <a:cs typeface="Arial" charset="0"/>
              </a:rPr>
              <a:t>Trial &amp; Improvement</a:t>
            </a:r>
            <a:endParaRPr lang="en-GB" smtClean="0"/>
          </a:p>
        </p:txBody>
      </p:sp>
      <p:sp>
        <p:nvSpPr>
          <p:cNvPr id="21508" name="Date Placeholder 4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fld id="{B86B0D34-04D6-4257-8BB8-30B36C8B252A}" type="datetime1">
              <a:rPr lang="en-GB" smtClean="0"/>
              <a:pPr/>
              <a:t>01/11/2010</a:t>
            </a:fld>
            <a:endParaRPr lang="en-GB" smtClean="0"/>
          </a:p>
        </p:txBody>
      </p:sp>
      <p:sp>
        <p:nvSpPr>
          <p:cNvPr id="21509" name="Slide Number Placeholder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A9A98940-FDB0-41B3-B679-44696BFB8675}" type="slidenum">
              <a:rPr lang="en-GB" smtClean="0"/>
              <a:pPr/>
              <a:t>2</a:t>
            </a:fld>
            <a:endParaRPr lang="en-GB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1" grpId="0" build="allAtOnce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4400" smtClean="0">
                <a:solidFill>
                  <a:schemeClr val="bg1"/>
                </a:solidFill>
              </a:rPr>
              <a:t>Conjugate Pairs - Third Rule</a:t>
            </a:r>
          </a:p>
        </p:txBody>
      </p:sp>
      <p:graphicFrame>
        <p:nvGraphicFramePr>
          <p:cNvPr id="112649" name="Object 9"/>
          <p:cNvGraphicFramePr>
            <a:graphicFrameLocks noChangeAspect="1"/>
          </p:cNvGraphicFramePr>
          <p:nvPr>
            <p:ph sz="half" idx="1"/>
          </p:nvPr>
        </p:nvGraphicFramePr>
        <p:xfrm>
          <a:off x="1289050" y="3543300"/>
          <a:ext cx="2527300" cy="533400"/>
        </p:xfrm>
        <a:graphic>
          <a:graphicData uri="http://schemas.openxmlformats.org/presentationml/2006/ole">
            <p:oleObj spid="_x0000_s13314" name="Equation" r:id="rId4" imgW="2527200" imgH="533160" progId="Equation.DSMT4">
              <p:embed/>
            </p:oleObj>
          </a:graphicData>
        </a:graphic>
      </p:graphicFrame>
      <p:graphicFrame>
        <p:nvGraphicFramePr>
          <p:cNvPr id="13315" name="Object 4"/>
          <p:cNvGraphicFramePr>
            <a:graphicFrameLocks noChangeAspect="1"/>
          </p:cNvGraphicFramePr>
          <p:nvPr>
            <p:ph sz="half" idx="2"/>
          </p:nvPr>
        </p:nvGraphicFramePr>
        <p:xfrm>
          <a:off x="1714500" y="1500188"/>
          <a:ext cx="5551488" cy="857250"/>
        </p:xfrm>
        <a:graphic>
          <a:graphicData uri="http://schemas.openxmlformats.org/presentationml/2006/ole">
            <p:oleObj spid="_x0000_s13315" name="Equation" r:id="rId5" imgW="3454200" imgH="533160" progId="Equation.DSMT4">
              <p:embed/>
            </p:oleObj>
          </a:graphicData>
        </a:graphic>
      </p:graphicFrame>
      <p:graphicFrame>
        <p:nvGraphicFramePr>
          <p:cNvPr id="112651" name="Object 11"/>
          <p:cNvGraphicFramePr>
            <a:graphicFrameLocks noChangeAspect="1"/>
          </p:cNvGraphicFramePr>
          <p:nvPr>
            <p:ph sz="quarter" idx="4294967295"/>
          </p:nvPr>
        </p:nvGraphicFramePr>
        <p:xfrm>
          <a:off x="1214438" y="5000625"/>
          <a:ext cx="2944812" cy="577850"/>
        </p:xfrm>
        <a:graphic>
          <a:graphicData uri="http://schemas.openxmlformats.org/presentationml/2006/ole">
            <p:oleObj spid="_x0000_s13316" name="Equation" r:id="rId6" imgW="2717640" imgH="533160" progId="Equation.DSMT4">
              <p:embed/>
            </p:oleObj>
          </a:graphicData>
        </a:graphic>
      </p:graphicFrame>
      <p:sp>
        <p:nvSpPr>
          <p:cNvPr id="112659" name="Text Box 19"/>
          <p:cNvSpPr txBox="1">
            <a:spLocks noChangeArrowheads="1"/>
          </p:cNvSpPr>
          <p:nvPr/>
        </p:nvSpPr>
        <p:spPr bwMode="auto">
          <a:xfrm>
            <a:off x="4786313" y="3571875"/>
            <a:ext cx="1887537" cy="51911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2800" dirty="0">
                <a:solidFill>
                  <a:schemeClr val="bg1">
                    <a:lumMod val="50000"/>
                  </a:schemeClr>
                </a:solidFill>
                <a:latin typeface="Comic Sans MS" pitchFamily="66" charset="0"/>
              </a:rPr>
              <a:t>= 7 – 3 = 4</a:t>
            </a:r>
          </a:p>
        </p:txBody>
      </p:sp>
      <p:sp>
        <p:nvSpPr>
          <p:cNvPr id="112660" name="Text Box 20"/>
          <p:cNvSpPr txBox="1">
            <a:spLocks noChangeArrowheads="1"/>
          </p:cNvSpPr>
          <p:nvPr/>
        </p:nvSpPr>
        <p:spPr bwMode="auto">
          <a:xfrm>
            <a:off x="4822825" y="5010150"/>
            <a:ext cx="1990725" cy="51911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2800" dirty="0">
                <a:solidFill>
                  <a:schemeClr val="bg1">
                    <a:lumMod val="50000"/>
                  </a:schemeClr>
                </a:solidFill>
                <a:latin typeface="Comic Sans MS" pitchFamily="66" charset="0"/>
              </a:rPr>
              <a:t>= 11 – 5 = 6</a:t>
            </a:r>
          </a:p>
        </p:txBody>
      </p:sp>
      <p:sp>
        <p:nvSpPr>
          <p:cNvPr id="14" name="Content Placeholder 21"/>
          <p:cNvSpPr txBox="1">
            <a:spLocks/>
          </p:cNvSpPr>
          <p:nvPr/>
        </p:nvSpPr>
        <p:spPr bwMode="auto">
          <a:xfrm>
            <a:off x="642938" y="1571625"/>
            <a:ext cx="7924800" cy="441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eaLnBrk="0" hangingPunct="0">
              <a:spcBef>
                <a:spcPct val="20000"/>
              </a:spcBef>
              <a:buClr>
                <a:schemeClr val="hlink"/>
              </a:buClr>
              <a:buSzPct val="80000"/>
              <a:buFont typeface="Wingdings" pitchFamily="2" charset="2"/>
              <a:buChar char="l"/>
              <a:defRPr/>
            </a:pPr>
            <a:endParaRPr lang="en-GB" sz="2800" kern="0" dirty="0">
              <a:latin typeface="+mn-lt"/>
              <a:cs typeface="+mn-cs"/>
            </a:endParaRPr>
          </a:p>
          <a:p>
            <a:pPr marL="342900" indent="-342900" eaLnBrk="0" hangingPunct="0">
              <a:spcBef>
                <a:spcPct val="20000"/>
              </a:spcBef>
              <a:buClr>
                <a:schemeClr val="hlink"/>
              </a:buClr>
              <a:buSzPct val="80000"/>
              <a:buFont typeface="Wingdings" pitchFamily="2" charset="2"/>
              <a:buChar char="l"/>
              <a:defRPr/>
            </a:pPr>
            <a:endParaRPr lang="en-GB" sz="2800" kern="0" dirty="0">
              <a:latin typeface="+mn-lt"/>
              <a:cs typeface="+mn-cs"/>
            </a:endParaRPr>
          </a:p>
          <a:p>
            <a:pPr marL="342900" indent="-342900" eaLnBrk="0" hangingPunct="0">
              <a:spcBef>
                <a:spcPct val="20000"/>
              </a:spcBef>
              <a:buClr>
                <a:schemeClr val="hlink"/>
              </a:buClr>
              <a:buSzPct val="80000"/>
              <a:buFont typeface="Wingdings" pitchFamily="2" charset="2"/>
              <a:buChar char="l"/>
              <a:defRPr/>
            </a:pPr>
            <a:r>
              <a:rPr lang="en-GB" sz="2800" kern="0" dirty="0" err="1">
                <a:latin typeface="+mn-lt"/>
                <a:cs typeface="+mn-cs"/>
              </a:rPr>
              <a:t>Eg</a:t>
            </a:r>
            <a:r>
              <a:rPr lang="en-GB" sz="2800" kern="0" dirty="0">
                <a:latin typeface="+mn-lt"/>
                <a:cs typeface="+mn-cs"/>
              </a:rPr>
              <a:t>.</a:t>
            </a:r>
          </a:p>
          <a:p>
            <a:pPr marL="342900" indent="-342900" eaLnBrk="0" hangingPunct="0">
              <a:spcBef>
                <a:spcPct val="20000"/>
              </a:spcBef>
              <a:buClr>
                <a:schemeClr val="hlink"/>
              </a:buClr>
              <a:buSzPct val="80000"/>
              <a:buFont typeface="Wingdings" pitchFamily="2" charset="2"/>
              <a:buChar char="l"/>
              <a:defRPr/>
            </a:pPr>
            <a:endParaRPr lang="en-GB" sz="2800" kern="0" dirty="0">
              <a:latin typeface="+mn-lt"/>
              <a:cs typeface="+mn-cs"/>
            </a:endParaRPr>
          </a:p>
          <a:p>
            <a:pPr marL="342900" indent="-342900" eaLnBrk="0" hangingPunct="0">
              <a:spcBef>
                <a:spcPct val="20000"/>
              </a:spcBef>
              <a:buClr>
                <a:schemeClr val="hlink"/>
              </a:buClr>
              <a:buSzPct val="80000"/>
              <a:buFont typeface="Wingdings" pitchFamily="2" charset="2"/>
              <a:buChar char="l"/>
              <a:defRPr/>
            </a:pPr>
            <a:endParaRPr lang="en-GB" sz="2800" kern="0" dirty="0">
              <a:latin typeface="+mn-lt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1126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0" dur="80"/>
                                        <p:tgtEl>
                                          <p:spTgt spid="11265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1" dur="80"/>
                                        <p:tgtEl>
                                          <p:spTgt spid="11265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2" dur="80"/>
                                        <p:tgtEl>
                                          <p:spTgt spid="11265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126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2" dur="80"/>
                                        <p:tgtEl>
                                          <p:spTgt spid="11266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3" dur="80"/>
                                        <p:tgtEl>
                                          <p:spTgt spid="11266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4" dur="80"/>
                                        <p:tgtEl>
                                          <p:spTgt spid="11266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59" grpId="0"/>
      <p:bldP spid="112660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GB" sz="4400" b="1" dirty="0" smtClean="0">
                <a:solidFill>
                  <a:schemeClr val="bg1"/>
                </a:solidFill>
                <a:latin typeface="+mn-lt"/>
              </a:rPr>
              <a:t>Rationalising Surds</a:t>
            </a:r>
            <a:endParaRPr lang="en-GB" sz="4400" dirty="0">
              <a:solidFill>
                <a:schemeClr val="bg1"/>
              </a:solidFill>
              <a:latin typeface="+mn-lt"/>
            </a:endParaRPr>
          </a:p>
        </p:txBody>
      </p:sp>
      <p:sp>
        <p:nvSpPr>
          <p:cNvPr id="14343" name="Content Placeholder 1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/>
              <a:t>Rationalise the denominator in the expressions below by multiplying top and bottom by the appropriate conjugate:</a:t>
            </a:r>
          </a:p>
          <a:p>
            <a:endParaRPr lang="en-GB" smtClean="0"/>
          </a:p>
        </p:txBody>
      </p:sp>
      <p:sp>
        <p:nvSpPr>
          <p:cNvPr id="16394" name="Rectangle 14"/>
          <p:cNvSpPr>
            <a:spLocks noChangeArrowheads="1"/>
          </p:cNvSpPr>
          <p:nvPr/>
        </p:nvSpPr>
        <p:spPr bwMode="auto">
          <a:xfrm>
            <a:off x="468313" y="333375"/>
            <a:ext cx="7543800" cy="1431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>
              <a:defRPr/>
            </a:pPr>
            <a:endParaRPr lang="en-GB" sz="4400" b="1" dirty="0">
              <a:solidFill>
                <a:schemeClr val="bg1">
                  <a:lumMod val="50000"/>
                </a:schemeClr>
              </a:solidFill>
              <a:latin typeface="Comic Sans MS" pitchFamily="66" charset="0"/>
            </a:endParaRPr>
          </a:p>
        </p:txBody>
      </p:sp>
      <p:graphicFrame>
        <p:nvGraphicFramePr>
          <p:cNvPr id="14338" name="Object 12"/>
          <p:cNvGraphicFramePr>
            <a:graphicFrameLocks noChangeAspect="1"/>
          </p:cNvGraphicFramePr>
          <p:nvPr/>
        </p:nvGraphicFramePr>
        <p:xfrm>
          <a:off x="1071563" y="3357563"/>
          <a:ext cx="1500187" cy="1000125"/>
        </p:xfrm>
        <a:graphic>
          <a:graphicData uri="http://schemas.openxmlformats.org/presentationml/2006/ole">
            <p:oleObj spid="_x0000_s14338" name="Equation" r:id="rId4" imgW="279360" imgH="253800" progId="Equation.3">
              <p:embed/>
            </p:oleObj>
          </a:graphicData>
        </a:graphic>
      </p:graphicFrame>
      <p:graphicFrame>
        <p:nvGraphicFramePr>
          <p:cNvPr id="14339" name="Object 13"/>
          <p:cNvGraphicFramePr>
            <a:graphicFrameLocks noChangeAspect="1"/>
          </p:cNvGraphicFramePr>
          <p:nvPr/>
        </p:nvGraphicFramePr>
        <p:xfrm>
          <a:off x="2643188" y="3286125"/>
          <a:ext cx="4214812" cy="1100138"/>
        </p:xfrm>
        <a:graphic>
          <a:graphicData uri="http://schemas.openxmlformats.org/presentationml/2006/ole">
            <p:oleObj spid="_x0000_s14339" name="Equation" r:id="rId5" imgW="838080" imgH="279360" progId="Equation.3">
              <p:embed/>
            </p:oleObj>
          </a:graphicData>
        </a:graphic>
      </p:graphicFrame>
      <p:graphicFrame>
        <p:nvGraphicFramePr>
          <p:cNvPr id="14340" name="Object 14"/>
          <p:cNvGraphicFramePr>
            <a:graphicFrameLocks noChangeAspect="1"/>
          </p:cNvGraphicFramePr>
          <p:nvPr/>
        </p:nvGraphicFramePr>
        <p:xfrm>
          <a:off x="625475" y="4667250"/>
          <a:ext cx="5108575" cy="1050925"/>
        </p:xfrm>
        <a:graphic>
          <a:graphicData uri="http://schemas.openxmlformats.org/presentationml/2006/ole">
            <p:oleObj spid="_x0000_s14340" name="Equation" r:id="rId6" imgW="1015920" imgH="266400" progId="Equation.3">
              <p:embed/>
            </p:oleObj>
          </a:graphicData>
        </a:graphic>
      </p:graphicFrame>
      <p:graphicFrame>
        <p:nvGraphicFramePr>
          <p:cNvPr id="14341" name="Object 15"/>
          <p:cNvGraphicFramePr>
            <a:graphicFrameLocks noChangeAspect="1"/>
          </p:cNvGraphicFramePr>
          <p:nvPr/>
        </p:nvGraphicFramePr>
        <p:xfrm>
          <a:off x="6000750" y="4714875"/>
          <a:ext cx="1979613" cy="1000125"/>
        </p:xfrm>
        <a:graphic>
          <a:graphicData uri="http://schemas.openxmlformats.org/presentationml/2006/ole">
            <p:oleObj spid="_x0000_s14341" name="Equation" r:id="rId7" imgW="393480" imgH="2538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143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GB" sz="4400" b="1" dirty="0" smtClean="0">
                <a:solidFill>
                  <a:schemeClr val="bg1"/>
                </a:solidFill>
                <a:latin typeface="+mn-lt"/>
              </a:rPr>
              <a:t>Rationalising Surds</a:t>
            </a:r>
            <a:endParaRPr lang="en-GB" sz="4400" dirty="0">
              <a:solidFill>
                <a:schemeClr val="bg1"/>
              </a:solidFill>
              <a:latin typeface="+mn-lt"/>
            </a:endParaRPr>
          </a:p>
        </p:txBody>
      </p:sp>
      <p:sp>
        <p:nvSpPr>
          <p:cNvPr id="15366" name="Content Placeholder 1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/>
              <a:t>Another one ...</a:t>
            </a:r>
          </a:p>
        </p:txBody>
      </p:sp>
      <p:sp>
        <p:nvSpPr>
          <p:cNvPr id="15367" name="Rectangle 16"/>
          <p:cNvSpPr>
            <a:spLocks noChangeArrowheads="1"/>
          </p:cNvSpPr>
          <p:nvPr/>
        </p:nvSpPr>
        <p:spPr bwMode="auto">
          <a:xfrm>
            <a:off x="468313" y="333375"/>
            <a:ext cx="7543800" cy="1431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endParaRPr lang="en-US" sz="4400" b="1">
              <a:solidFill>
                <a:srgbClr val="EEF82A"/>
              </a:solidFill>
              <a:latin typeface="Comic Sans MS" pitchFamily="66" charset="0"/>
            </a:endParaRPr>
          </a:p>
        </p:txBody>
      </p:sp>
      <p:graphicFrame>
        <p:nvGraphicFramePr>
          <p:cNvPr id="15362" name="Object 11"/>
          <p:cNvGraphicFramePr>
            <a:graphicFrameLocks noChangeAspect="1"/>
          </p:cNvGraphicFramePr>
          <p:nvPr/>
        </p:nvGraphicFramePr>
        <p:xfrm>
          <a:off x="785813" y="2143125"/>
          <a:ext cx="2357437" cy="1231900"/>
        </p:xfrm>
        <a:graphic>
          <a:graphicData uri="http://schemas.openxmlformats.org/presentationml/2006/ole">
            <p:oleObj spid="_x0000_s15362" name="Equation" r:id="rId4" imgW="431640" imgH="266400" progId="Equation.3">
              <p:embed/>
            </p:oleObj>
          </a:graphicData>
        </a:graphic>
      </p:graphicFrame>
      <p:graphicFrame>
        <p:nvGraphicFramePr>
          <p:cNvPr id="15363" name="Object 12"/>
          <p:cNvGraphicFramePr>
            <a:graphicFrameLocks noChangeAspect="1"/>
          </p:cNvGraphicFramePr>
          <p:nvPr/>
        </p:nvGraphicFramePr>
        <p:xfrm>
          <a:off x="3571875" y="1928813"/>
          <a:ext cx="4429125" cy="1462087"/>
        </p:xfrm>
        <a:graphic>
          <a:graphicData uri="http://schemas.openxmlformats.org/presentationml/2006/ole">
            <p:oleObj spid="_x0000_s15363" name="Equation" r:id="rId5" imgW="1155600" imgH="304560" progId="Equation.3">
              <p:embed/>
            </p:oleObj>
          </a:graphicData>
        </a:graphic>
      </p:graphicFrame>
      <p:graphicFrame>
        <p:nvGraphicFramePr>
          <p:cNvPr id="15364" name="Object 13"/>
          <p:cNvGraphicFramePr>
            <a:graphicFrameLocks noChangeAspect="1"/>
          </p:cNvGraphicFramePr>
          <p:nvPr/>
        </p:nvGraphicFramePr>
        <p:xfrm>
          <a:off x="1643063" y="3857625"/>
          <a:ext cx="5548312" cy="1339850"/>
        </p:xfrm>
        <a:graphic>
          <a:graphicData uri="http://schemas.openxmlformats.org/presentationml/2006/ole">
            <p:oleObj spid="_x0000_s15364" name="Equation" r:id="rId6" imgW="1447560" imgH="2793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153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4400" smtClean="0">
                <a:solidFill>
                  <a:schemeClr val="bg1"/>
                </a:solidFill>
              </a:rPr>
              <a:t>Rationalising the Denominator</a:t>
            </a:r>
          </a:p>
        </p:txBody>
      </p:sp>
      <p:sp>
        <p:nvSpPr>
          <p:cNvPr id="16395" name="Content Placeholder 1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/>
              <a:t>Rationalise the denominator in the expressions below :</a:t>
            </a:r>
          </a:p>
          <a:p>
            <a:endParaRPr lang="en-GB" smtClean="0"/>
          </a:p>
        </p:txBody>
      </p:sp>
      <p:sp>
        <p:nvSpPr>
          <p:cNvPr id="18446" name="Rectangle 12"/>
          <p:cNvSpPr>
            <a:spLocks noChangeArrowheads="1"/>
          </p:cNvSpPr>
          <p:nvPr/>
        </p:nvSpPr>
        <p:spPr bwMode="auto">
          <a:xfrm>
            <a:off x="2143125" y="2705100"/>
            <a:ext cx="1819275" cy="9906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8447" name="Rectangle 13"/>
          <p:cNvSpPr>
            <a:spLocks noChangeArrowheads="1"/>
          </p:cNvSpPr>
          <p:nvPr/>
        </p:nvSpPr>
        <p:spPr bwMode="auto">
          <a:xfrm>
            <a:off x="6505575" y="2703513"/>
            <a:ext cx="1908175" cy="9906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8448" name="Rectangle 15"/>
          <p:cNvSpPr>
            <a:spLocks noChangeArrowheads="1"/>
          </p:cNvSpPr>
          <p:nvPr/>
        </p:nvSpPr>
        <p:spPr bwMode="auto">
          <a:xfrm>
            <a:off x="2143125" y="5081588"/>
            <a:ext cx="1871663" cy="9906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8449" name="Rectangle 16"/>
          <p:cNvSpPr>
            <a:spLocks noChangeArrowheads="1"/>
          </p:cNvSpPr>
          <p:nvPr/>
        </p:nvSpPr>
        <p:spPr bwMode="auto">
          <a:xfrm>
            <a:off x="6357938" y="5081588"/>
            <a:ext cx="2055812" cy="990600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graphicFrame>
        <p:nvGraphicFramePr>
          <p:cNvPr id="15379" name="Object 19"/>
          <p:cNvGraphicFramePr>
            <a:graphicFrameLocks noChangeAspect="1"/>
          </p:cNvGraphicFramePr>
          <p:nvPr/>
        </p:nvGraphicFramePr>
        <p:xfrm>
          <a:off x="6578600" y="2878138"/>
          <a:ext cx="1739900" cy="550862"/>
        </p:xfrm>
        <a:graphic>
          <a:graphicData uri="http://schemas.openxmlformats.org/presentationml/2006/ole">
            <p:oleObj spid="_x0000_s16386" name="Equation" r:id="rId4" imgW="1206360" imgH="380880" progId="Equation.DSMT4">
              <p:embed/>
            </p:oleObj>
          </a:graphicData>
        </a:graphic>
      </p:graphicFrame>
      <p:graphicFrame>
        <p:nvGraphicFramePr>
          <p:cNvPr id="15381" name="Object 21"/>
          <p:cNvGraphicFramePr>
            <a:graphicFrameLocks noChangeAspect="1"/>
          </p:cNvGraphicFramePr>
          <p:nvPr/>
        </p:nvGraphicFramePr>
        <p:xfrm>
          <a:off x="2227263" y="5084763"/>
          <a:ext cx="1787525" cy="944562"/>
        </p:xfrm>
        <a:graphic>
          <a:graphicData uri="http://schemas.openxmlformats.org/presentationml/2006/ole">
            <p:oleObj spid="_x0000_s16387" name="Equation" r:id="rId5" imgW="1536480" imgH="812520" progId="Equation.DSMT4">
              <p:embed/>
            </p:oleObj>
          </a:graphicData>
        </a:graphic>
      </p:graphicFrame>
      <p:graphicFrame>
        <p:nvGraphicFramePr>
          <p:cNvPr id="15382" name="Object 22"/>
          <p:cNvGraphicFramePr>
            <a:graphicFrameLocks noChangeAspect="1"/>
          </p:cNvGraphicFramePr>
          <p:nvPr/>
        </p:nvGraphicFramePr>
        <p:xfrm>
          <a:off x="6505575" y="5157788"/>
          <a:ext cx="1800225" cy="800100"/>
        </p:xfrm>
        <a:graphic>
          <a:graphicData uri="http://schemas.openxmlformats.org/presentationml/2006/ole">
            <p:oleObj spid="_x0000_s16388" name="Equation" r:id="rId6" imgW="1828800" imgH="812520" progId="Equation.DSMT4">
              <p:embed/>
            </p:oleObj>
          </a:graphicData>
        </a:graphic>
      </p:graphicFrame>
      <p:graphicFrame>
        <p:nvGraphicFramePr>
          <p:cNvPr id="15384" name="Object 24"/>
          <p:cNvGraphicFramePr>
            <a:graphicFrameLocks noChangeAspect="1"/>
          </p:cNvGraphicFramePr>
          <p:nvPr/>
        </p:nvGraphicFramePr>
        <p:xfrm>
          <a:off x="2214563" y="2816225"/>
          <a:ext cx="1703387" cy="852488"/>
        </p:xfrm>
        <a:graphic>
          <a:graphicData uri="http://schemas.openxmlformats.org/presentationml/2006/ole">
            <p:oleObj spid="_x0000_s16389" name="Equation" r:id="rId7" imgW="1574640" imgH="787320" progId="Equation.DSMT4">
              <p:embed/>
            </p:oleObj>
          </a:graphicData>
        </a:graphic>
      </p:graphicFrame>
      <p:graphicFrame>
        <p:nvGraphicFramePr>
          <p:cNvPr id="16390" name="Object 6"/>
          <p:cNvGraphicFramePr>
            <a:graphicFrameLocks noChangeAspect="1"/>
          </p:cNvGraphicFramePr>
          <p:nvPr/>
        </p:nvGraphicFramePr>
        <p:xfrm>
          <a:off x="571500" y="2714625"/>
          <a:ext cx="1411288" cy="1279525"/>
        </p:xfrm>
        <a:graphic>
          <a:graphicData uri="http://schemas.openxmlformats.org/presentationml/2006/ole">
            <p:oleObj spid="_x0000_s16390" name="Equation" r:id="rId8" imgW="368280" imgH="266400" progId="Equation.3">
              <p:embed/>
            </p:oleObj>
          </a:graphicData>
        </a:graphic>
      </p:graphicFrame>
      <p:graphicFrame>
        <p:nvGraphicFramePr>
          <p:cNvPr id="16391" name="Object 20"/>
          <p:cNvGraphicFramePr>
            <a:graphicFrameLocks noChangeAspect="1"/>
          </p:cNvGraphicFramePr>
          <p:nvPr/>
        </p:nvGraphicFramePr>
        <p:xfrm>
          <a:off x="4560888" y="2571750"/>
          <a:ext cx="1654175" cy="1401763"/>
        </p:xfrm>
        <a:graphic>
          <a:graphicData uri="http://schemas.openxmlformats.org/presentationml/2006/ole">
            <p:oleObj spid="_x0000_s16391" name="Equation" r:id="rId9" imgW="431640" imgH="291960" progId="Equation.3">
              <p:embed/>
            </p:oleObj>
          </a:graphicData>
        </a:graphic>
      </p:graphicFrame>
      <p:graphicFrame>
        <p:nvGraphicFramePr>
          <p:cNvPr id="16392" name="Object 8"/>
          <p:cNvGraphicFramePr>
            <a:graphicFrameLocks noChangeAspect="1"/>
          </p:cNvGraphicFramePr>
          <p:nvPr/>
        </p:nvGraphicFramePr>
        <p:xfrm>
          <a:off x="714375" y="4745038"/>
          <a:ext cx="1428750" cy="1217612"/>
        </p:xfrm>
        <a:graphic>
          <a:graphicData uri="http://schemas.openxmlformats.org/presentationml/2006/ole">
            <p:oleObj spid="_x0000_s16392" name="Equation" r:id="rId10" imgW="291960" imgH="253800" progId="Equation.3">
              <p:embed/>
            </p:oleObj>
          </a:graphicData>
        </a:graphic>
      </p:graphicFrame>
      <p:graphicFrame>
        <p:nvGraphicFramePr>
          <p:cNvPr id="16393" name="Object 9"/>
          <p:cNvGraphicFramePr>
            <a:graphicFrameLocks noChangeAspect="1"/>
          </p:cNvGraphicFramePr>
          <p:nvPr/>
        </p:nvGraphicFramePr>
        <p:xfrm>
          <a:off x="4524375" y="4816475"/>
          <a:ext cx="1508125" cy="1219200"/>
        </p:xfrm>
        <a:graphic>
          <a:graphicData uri="http://schemas.openxmlformats.org/presentationml/2006/ole">
            <p:oleObj spid="_x0000_s16393" name="Equation" r:id="rId11" imgW="393480" imgH="2538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Trial and Improvement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/>
              <a:t>A method which involves making a guess and then systematically improving it until you reach the answer</a:t>
            </a:r>
          </a:p>
          <a:p>
            <a:r>
              <a:rPr lang="en-GB" smtClean="0"/>
              <a:t>Eg. 	x </a:t>
            </a:r>
            <a:r>
              <a:rPr lang="en-GB" baseline="30000" smtClean="0"/>
              <a:t>2</a:t>
            </a:r>
            <a:r>
              <a:rPr lang="en-GB" smtClean="0"/>
              <a:t> + 5 = 24  		What is x?</a:t>
            </a:r>
          </a:p>
          <a:p>
            <a:r>
              <a:rPr lang="en-GB" smtClean="0"/>
              <a:t>Make an initial guess, maybe x = 3</a:t>
            </a:r>
          </a:p>
          <a:p>
            <a:r>
              <a:rPr lang="en-GB" smtClean="0"/>
              <a:t>Try it and then keep improving the guess</a:t>
            </a:r>
          </a:p>
          <a:p>
            <a:endParaRPr lang="en-GB" smtClean="0"/>
          </a:p>
        </p:txBody>
      </p:sp>
      <p:sp>
        <p:nvSpPr>
          <p:cNvPr id="27652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fld id="{82FDD8B0-3671-4E4F-99F8-DC92FE124BF6}" type="datetime1">
              <a:rPr lang="en-GB" smtClean="0"/>
              <a:pPr/>
              <a:t>01/11/2010</a:t>
            </a:fld>
            <a:endParaRPr lang="en-GB" smtClean="0"/>
          </a:p>
        </p:txBody>
      </p:sp>
      <p:sp>
        <p:nvSpPr>
          <p:cNvPr id="27653" name="Slide Number Placehold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3F6B574A-CD90-466F-99F8-10137D53B6DB}" type="slidenum">
              <a:rPr lang="en-GB" smtClean="0"/>
              <a:pPr/>
              <a:t>24</a:t>
            </a:fld>
            <a:endParaRPr lang="en-GB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Trial and Improvement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09600" y="1450975"/>
          <a:ext cx="7924800" cy="25590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41609"/>
                <a:gridCol w="2641609"/>
                <a:gridCol w="2641609"/>
              </a:tblGrid>
              <a:tr h="583931">
                <a:tc>
                  <a:txBody>
                    <a:bodyPr/>
                    <a:lstStyle/>
                    <a:p>
                      <a:r>
                        <a:rPr lang="en-GB" dirty="0" smtClean="0">
                          <a:solidFill>
                            <a:schemeClr val="tx1"/>
                          </a:solidFill>
                        </a:rPr>
                        <a:t>Try</a:t>
                      </a:r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solidFill>
                            <a:schemeClr val="tx1"/>
                          </a:solidFill>
                        </a:rPr>
                        <a:t>Working Out</a:t>
                      </a:r>
                    </a:p>
                    <a:p>
                      <a:r>
                        <a:rPr lang="en-GB" dirty="0" smtClean="0">
                          <a:solidFill>
                            <a:schemeClr val="tx1"/>
                          </a:solidFill>
                        </a:rPr>
                        <a:t>x</a:t>
                      </a:r>
                      <a:r>
                        <a:rPr lang="en-GB" baseline="30000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lang="en-GB" dirty="0" smtClean="0">
                          <a:solidFill>
                            <a:schemeClr val="tx1"/>
                          </a:solidFill>
                        </a:rPr>
                        <a:t> + 5 </a:t>
                      </a:r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solidFill>
                            <a:schemeClr val="tx1"/>
                          </a:solidFill>
                        </a:rPr>
                        <a:t>Result</a:t>
                      </a:r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 marL="92665" marR="92665"/>
                </a:tc>
              </a:tr>
              <a:tr h="640080">
                <a:tc>
                  <a:txBody>
                    <a:bodyPr/>
                    <a:lstStyle/>
                    <a:p>
                      <a:r>
                        <a:rPr lang="en-GB" dirty="0" smtClean="0"/>
                        <a:t>x = 3</a:t>
                      </a:r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3</a:t>
                      </a:r>
                      <a:r>
                        <a:rPr lang="en-GB" baseline="30000" dirty="0" smtClean="0"/>
                        <a:t>2</a:t>
                      </a:r>
                      <a:r>
                        <a:rPr lang="en-GB" dirty="0" smtClean="0"/>
                        <a:t> + 5 = 14</a:t>
                      </a:r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Too small</a:t>
                      </a:r>
                      <a:endParaRPr lang="en-GB" dirty="0"/>
                    </a:p>
                  </a:txBody>
                  <a:tcPr marL="92665" marR="92665"/>
                </a:tc>
              </a:tr>
              <a:tr h="6400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x = 4</a:t>
                      </a:r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4</a:t>
                      </a:r>
                      <a:r>
                        <a:rPr lang="en-GB" baseline="30000" dirty="0" smtClean="0"/>
                        <a:t>2</a:t>
                      </a:r>
                      <a:r>
                        <a:rPr lang="en-GB" dirty="0" smtClean="0"/>
                        <a:t> + 5 = 21</a:t>
                      </a:r>
                    </a:p>
                    <a:p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Too small</a:t>
                      </a:r>
                      <a:endParaRPr lang="en-GB" dirty="0"/>
                    </a:p>
                  </a:txBody>
                  <a:tcPr marL="92665" marR="92665"/>
                </a:tc>
              </a:tr>
              <a:tr h="6400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x = 5</a:t>
                      </a:r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5</a:t>
                      </a:r>
                      <a:r>
                        <a:rPr lang="en-GB" baseline="30000" dirty="0" smtClean="0"/>
                        <a:t>2</a:t>
                      </a:r>
                      <a:r>
                        <a:rPr lang="en-GB" dirty="0" smtClean="0"/>
                        <a:t> + 5 = 30</a:t>
                      </a:r>
                    </a:p>
                    <a:p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Too big</a:t>
                      </a:r>
                      <a:endParaRPr lang="en-GB" dirty="0"/>
                    </a:p>
                  </a:txBody>
                  <a:tcPr marL="92665" marR="92665"/>
                </a:tc>
              </a:tr>
            </a:tbl>
          </a:graphicData>
        </a:graphic>
      </p:graphicFrame>
      <p:sp>
        <p:nvSpPr>
          <p:cNvPr id="28697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fld id="{5BB07513-03B4-4F09-9AFC-F2D3E032A66A}" type="datetime1">
              <a:rPr lang="en-GB" smtClean="0"/>
              <a:pPr/>
              <a:t>01/11/2010</a:t>
            </a:fld>
            <a:endParaRPr lang="en-GB" smtClean="0"/>
          </a:p>
        </p:txBody>
      </p:sp>
      <p:sp>
        <p:nvSpPr>
          <p:cNvPr id="28698" name="Slide Number Placehold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954E4736-AB40-4996-B900-AD9D68480A79}" type="slidenum">
              <a:rPr lang="en-GB" smtClean="0"/>
              <a:pPr/>
              <a:t>25</a:t>
            </a:fld>
            <a:endParaRPr lang="en-GB" smtClean="0"/>
          </a:p>
        </p:txBody>
      </p:sp>
      <p:graphicFrame>
        <p:nvGraphicFramePr>
          <p:cNvPr id="7" name="Content Placeholder 5"/>
          <p:cNvGraphicFramePr>
            <a:graphicFrameLocks/>
          </p:cNvGraphicFramePr>
          <p:nvPr/>
        </p:nvGraphicFramePr>
        <p:xfrm>
          <a:off x="647700" y="4143375"/>
          <a:ext cx="7924800" cy="19208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41609"/>
                <a:gridCol w="2641609"/>
                <a:gridCol w="2641609"/>
              </a:tblGrid>
              <a:tr h="640080">
                <a:tc>
                  <a:txBody>
                    <a:bodyPr/>
                    <a:lstStyle/>
                    <a:p>
                      <a:r>
                        <a:rPr lang="en-GB" dirty="0" smtClean="0"/>
                        <a:t>x = 4.5</a:t>
                      </a:r>
                      <a:endParaRPr lang="en-GB" dirty="0"/>
                    </a:p>
                  </a:txBody>
                  <a:tcPr marL="92665" marR="92665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4.5</a:t>
                      </a:r>
                      <a:r>
                        <a:rPr lang="en-GB" baseline="30000" dirty="0" smtClean="0"/>
                        <a:t>2</a:t>
                      </a:r>
                      <a:r>
                        <a:rPr lang="en-GB" dirty="0" smtClean="0"/>
                        <a:t> + 5 = 25.25</a:t>
                      </a:r>
                      <a:endParaRPr lang="en-GB" dirty="0"/>
                    </a:p>
                  </a:txBody>
                  <a:tcPr marL="92665" marR="92665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Too big</a:t>
                      </a:r>
                      <a:endParaRPr lang="en-GB" dirty="0"/>
                    </a:p>
                  </a:txBody>
                  <a:tcPr marL="92665" marR="92665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</a:tr>
              <a:tr h="6400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x = 4.4</a:t>
                      </a:r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4.4</a:t>
                      </a:r>
                      <a:r>
                        <a:rPr lang="en-GB" baseline="30000" dirty="0" smtClean="0"/>
                        <a:t>2</a:t>
                      </a:r>
                      <a:r>
                        <a:rPr lang="en-GB" dirty="0" smtClean="0"/>
                        <a:t> + 5 = 24.36</a:t>
                      </a:r>
                    </a:p>
                    <a:p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Too big</a:t>
                      </a:r>
                      <a:endParaRPr lang="en-GB" dirty="0"/>
                    </a:p>
                  </a:txBody>
                  <a:tcPr marL="92665" marR="92665"/>
                </a:tc>
              </a:tr>
              <a:tr h="6400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x = 4.3</a:t>
                      </a:r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4.3</a:t>
                      </a:r>
                      <a:r>
                        <a:rPr lang="en-GB" baseline="30000" dirty="0" smtClean="0"/>
                        <a:t>2</a:t>
                      </a:r>
                      <a:r>
                        <a:rPr lang="en-GB" dirty="0" smtClean="0"/>
                        <a:t> + 5 = 23.49</a:t>
                      </a:r>
                    </a:p>
                    <a:p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Too small</a:t>
                      </a:r>
                      <a:endParaRPr lang="en-GB" dirty="0"/>
                    </a:p>
                  </a:txBody>
                  <a:tcPr marL="92665" marR="92665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Trial and Improvement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/>
              <a:t>There is an answer between 4.3 and 4.4</a:t>
            </a:r>
          </a:p>
          <a:p>
            <a:endParaRPr lang="en-GB" smtClean="0"/>
          </a:p>
          <a:p>
            <a:endParaRPr lang="en-GB" smtClean="0"/>
          </a:p>
          <a:p>
            <a:endParaRPr lang="en-GB" smtClean="0"/>
          </a:p>
          <a:p>
            <a:r>
              <a:rPr lang="en-GB" smtClean="0"/>
              <a:t>So x= 4.36 to 2 dp</a:t>
            </a:r>
          </a:p>
        </p:txBody>
      </p:sp>
      <p:sp>
        <p:nvSpPr>
          <p:cNvPr id="29700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fld id="{95C2FCDD-3E6E-45D5-AAF1-87C8F0A77CE5}" type="datetime1">
              <a:rPr lang="en-GB" smtClean="0"/>
              <a:pPr/>
              <a:t>01/11/2010</a:t>
            </a:fld>
            <a:endParaRPr lang="en-GB" smtClean="0"/>
          </a:p>
        </p:txBody>
      </p:sp>
      <p:sp>
        <p:nvSpPr>
          <p:cNvPr id="29701" name="Slide Number Placehold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D275ADA3-E1B6-4F6F-B79C-F349FA4F7948}" type="slidenum">
              <a:rPr lang="en-GB" smtClean="0"/>
              <a:pPr/>
              <a:t>26</a:t>
            </a:fld>
            <a:endParaRPr lang="en-GB" smtClean="0"/>
          </a:p>
        </p:txBody>
      </p:sp>
      <p:graphicFrame>
        <p:nvGraphicFramePr>
          <p:cNvPr id="6" name="Content Placeholder 5"/>
          <p:cNvGraphicFramePr>
            <a:graphicFrameLocks/>
          </p:cNvGraphicFramePr>
          <p:nvPr/>
        </p:nvGraphicFramePr>
        <p:xfrm>
          <a:off x="642938" y="2428875"/>
          <a:ext cx="7924800" cy="12795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41609"/>
                <a:gridCol w="2641609"/>
                <a:gridCol w="2641609"/>
              </a:tblGrid>
              <a:tr h="640080">
                <a:tc>
                  <a:txBody>
                    <a:bodyPr/>
                    <a:lstStyle/>
                    <a:p>
                      <a:r>
                        <a:rPr lang="en-GB" b="0" dirty="0" smtClean="0">
                          <a:solidFill>
                            <a:schemeClr val="tx1"/>
                          </a:solidFill>
                        </a:rPr>
                        <a:t>x = 4.35</a:t>
                      </a:r>
                      <a:endParaRPr lang="en-GB" b="0" dirty="0">
                        <a:solidFill>
                          <a:schemeClr val="tx1"/>
                        </a:solidFill>
                      </a:endParaRPr>
                    </a:p>
                  </a:txBody>
                  <a:tcPr marL="92665" marR="92665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0" dirty="0" smtClean="0">
                          <a:solidFill>
                            <a:schemeClr val="tx1"/>
                          </a:solidFill>
                        </a:rPr>
                        <a:t>4.35</a:t>
                      </a:r>
                      <a:r>
                        <a:rPr lang="en-GB" b="0" baseline="30000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lang="en-GB" b="0" dirty="0" smtClean="0">
                          <a:solidFill>
                            <a:schemeClr val="tx1"/>
                          </a:solidFill>
                        </a:rPr>
                        <a:t> + 5 = </a:t>
                      </a: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23.9225</a:t>
                      </a:r>
                      <a:endParaRPr lang="en-GB" b="0" dirty="0">
                        <a:solidFill>
                          <a:schemeClr val="tx1"/>
                        </a:solidFill>
                      </a:endParaRPr>
                    </a:p>
                  </a:txBody>
                  <a:tcPr marL="92665" marR="92665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0" dirty="0" smtClean="0">
                          <a:solidFill>
                            <a:schemeClr val="tx1"/>
                          </a:solidFill>
                        </a:rPr>
                        <a:t>Too small</a:t>
                      </a:r>
                      <a:endParaRPr lang="en-GB" b="0" dirty="0">
                        <a:solidFill>
                          <a:schemeClr val="tx1"/>
                        </a:solidFill>
                      </a:endParaRPr>
                    </a:p>
                  </a:txBody>
                  <a:tcPr marL="92665" marR="92665">
                    <a:solidFill>
                      <a:schemeClr val="bg2">
                        <a:lumMod val="60000"/>
                        <a:lumOff val="40000"/>
                      </a:schemeClr>
                    </a:solidFill>
                  </a:tcPr>
                </a:tc>
              </a:tr>
              <a:tr h="6400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x = 4.36</a:t>
                      </a:r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/>
                        <a:t>4.36</a:t>
                      </a:r>
                      <a:r>
                        <a:rPr lang="en-GB" baseline="30000" dirty="0" smtClean="0"/>
                        <a:t>2</a:t>
                      </a:r>
                      <a:r>
                        <a:rPr lang="en-GB" dirty="0" smtClean="0"/>
                        <a:t> + 5 = </a:t>
                      </a: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24.0096</a:t>
                      </a:r>
                      <a:endParaRPr lang="en-GB" dirty="0" smtClean="0"/>
                    </a:p>
                    <a:p>
                      <a:endParaRPr lang="en-GB" dirty="0"/>
                    </a:p>
                  </a:txBody>
                  <a:tcPr marL="92665" marR="92665"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Too big</a:t>
                      </a:r>
                      <a:endParaRPr lang="en-GB" dirty="0"/>
                    </a:p>
                  </a:txBody>
                  <a:tcPr marL="92665" marR="92665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mtClean="0"/>
              <a:t>Session Summary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428750"/>
            <a:ext cx="8229600" cy="4786313"/>
          </a:xfrm>
        </p:spPr>
        <p:txBody>
          <a:bodyPr/>
          <a:lstStyle/>
          <a:p>
            <a:pPr eaLnBrk="1" hangingPunct="1"/>
            <a:r>
              <a:rPr lang="en-US" smtClean="0"/>
              <a:t>Surds</a:t>
            </a:r>
          </a:p>
          <a:p>
            <a:pPr eaLnBrk="1" hangingPunct="1"/>
            <a:r>
              <a:rPr lang="en-US" smtClean="0"/>
              <a:t>Simplifying Surds</a:t>
            </a:r>
          </a:p>
          <a:p>
            <a:pPr eaLnBrk="1" hangingPunct="1"/>
            <a:r>
              <a:rPr lang="en-US" smtClean="0"/>
              <a:t>Rationalising Surds</a:t>
            </a:r>
          </a:p>
          <a:p>
            <a:pPr eaLnBrk="1" hangingPunct="1"/>
            <a:r>
              <a:rPr lang="en-US" smtClean="0"/>
              <a:t>Conjugate Pairs</a:t>
            </a:r>
          </a:p>
          <a:p>
            <a:pPr eaLnBrk="1" hangingPunct="1"/>
            <a:r>
              <a:rPr lang="en-US" smtClean="0"/>
              <a:t>Trail &amp; Improvement</a:t>
            </a:r>
          </a:p>
        </p:txBody>
      </p:sp>
      <p:sp>
        <p:nvSpPr>
          <p:cNvPr id="30724" name="Date Placeholder 5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/>
          <a:p>
            <a:fld id="{3F71376F-F381-44A4-85DB-0CC21141F667}" type="datetime1">
              <a:rPr lang="en-GB" smtClean="0"/>
              <a:pPr/>
              <a:t>01/11/2010</a:t>
            </a:fld>
            <a:endParaRPr lang="en-GB" smtClean="0"/>
          </a:p>
        </p:txBody>
      </p:sp>
      <p:sp>
        <p:nvSpPr>
          <p:cNvPr id="30725" name="Slide Number Placehold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065EA132-6F2C-4EF0-997D-8C6B9BED4B19}" type="slidenum">
              <a:rPr lang="en-GB" smtClean="0"/>
              <a:pPr/>
              <a:t>27</a:t>
            </a:fld>
            <a:endParaRPr lang="en-GB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2150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2150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2150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2150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50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50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GB" sz="4000" dirty="0" smtClean="0">
                <a:solidFill>
                  <a:schemeClr val="accent4"/>
                </a:solidFill>
              </a:rPr>
              <a:t>Starter </a:t>
            </a:r>
            <a:r>
              <a:rPr lang="en-GB" sz="4000" dirty="0" smtClean="0">
                <a:solidFill>
                  <a:schemeClr val="accent4"/>
                </a:solidFill>
              </a:rPr>
              <a:t>Questions(group work)</a:t>
            </a:r>
            <a:endParaRPr lang="en-GB" sz="4000" dirty="0" smtClean="0">
              <a:solidFill>
                <a:schemeClr val="accent4"/>
              </a:solidFill>
            </a:endParaRPr>
          </a:p>
        </p:txBody>
      </p:sp>
      <p:sp>
        <p:nvSpPr>
          <p:cNvPr id="1035" name="Content Placeholder 20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rgbClr val="FF0000"/>
                </a:solidFill>
                <a:latin typeface="Comic Sans MS" pitchFamily="66" charset="0"/>
              </a:rPr>
              <a:t>Use a calculator to find the values of </a:t>
            </a:r>
            <a:r>
              <a:rPr lang="en-GB" dirty="0" smtClean="0">
                <a:latin typeface="Comic Sans MS" pitchFamily="66" charset="0"/>
              </a:rPr>
              <a:t>: </a:t>
            </a:r>
            <a:endParaRPr lang="en-GB" dirty="0" smtClean="0">
              <a:latin typeface="Comic Sans MS" pitchFamily="66" charset="0"/>
            </a:endParaRPr>
          </a:p>
          <a:p>
            <a:endParaRPr lang="en-GB" dirty="0" smtClean="0"/>
          </a:p>
        </p:txBody>
      </p:sp>
      <p:sp>
        <p:nvSpPr>
          <p:cNvPr id="94222" name="Text Box 14"/>
          <p:cNvSpPr txBox="1">
            <a:spLocks noChangeArrowheads="1"/>
          </p:cNvSpPr>
          <p:nvPr/>
        </p:nvSpPr>
        <p:spPr bwMode="auto">
          <a:xfrm>
            <a:off x="2503488" y="2852738"/>
            <a:ext cx="1008062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 dirty="0" smtClean="0">
                <a:solidFill>
                  <a:srgbClr val="0000CC"/>
                </a:solidFill>
                <a:latin typeface="Comic Sans MS" pitchFamily="66" charset="0"/>
              </a:rPr>
              <a:t>= 6</a:t>
            </a:r>
            <a:endParaRPr lang="en-GB" sz="4000" dirty="0">
              <a:solidFill>
                <a:srgbClr val="0000CC"/>
              </a:solidFill>
              <a:latin typeface="Comic Sans MS" pitchFamily="66" charset="0"/>
            </a:endParaRPr>
          </a:p>
        </p:txBody>
      </p:sp>
      <p:sp>
        <p:nvSpPr>
          <p:cNvPr id="94224" name="Text Box 16"/>
          <p:cNvSpPr txBox="1">
            <a:spLocks noChangeArrowheads="1"/>
          </p:cNvSpPr>
          <p:nvPr/>
        </p:nvSpPr>
        <p:spPr bwMode="auto">
          <a:xfrm>
            <a:off x="6756400" y="2852738"/>
            <a:ext cx="1223963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solidFill>
                  <a:srgbClr val="0000CC"/>
                </a:solidFill>
                <a:latin typeface="Comic Sans MS" pitchFamily="66" charset="0"/>
              </a:rPr>
              <a:t>= 12</a:t>
            </a:r>
          </a:p>
        </p:txBody>
      </p:sp>
      <p:sp>
        <p:nvSpPr>
          <p:cNvPr id="94226" name="Text Box 18"/>
          <p:cNvSpPr txBox="1">
            <a:spLocks noChangeArrowheads="1"/>
          </p:cNvSpPr>
          <p:nvPr/>
        </p:nvSpPr>
        <p:spPr bwMode="auto">
          <a:xfrm>
            <a:off x="2582863" y="4311650"/>
            <a:ext cx="928687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 dirty="0" smtClean="0">
                <a:solidFill>
                  <a:srgbClr val="0000CC"/>
                </a:solidFill>
                <a:latin typeface="Comic Sans MS" pitchFamily="66" charset="0"/>
              </a:rPr>
              <a:t>= 3</a:t>
            </a:r>
            <a:endParaRPr lang="en-GB" sz="4000" dirty="0">
              <a:solidFill>
                <a:srgbClr val="0000CC"/>
              </a:solidFill>
              <a:latin typeface="Comic Sans MS" pitchFamily="66" charset="0"/>
            </a:endParaRPr>
          </a:p>
        </p:txBody>
      </p:sp>
      <p:sp>
        <p:nvSpPr>
          <p:cNvPr id="94230" name="Text Box 22"/>
          <p:cNvSpPr txBox="1">
            <a:spLocks noChangeArrowheads="1"/>
          </p:cNvSpPr>
          <p:nvPr/>
        </p:nvSpPr>
        <p:spPr bwMode="auto">
          <a:xfrm>
            <a:off x="7065963" y="4311650"/>
            <a:ext cx="9144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solidFill>
                  <a:srgbClr val="0000CC"/>
                </a:solidFill>
                <a:latin typeface="Comic Sans MS" pitchFamily="66" charset="0"/>
              </a:rPr>
              <a:t>= 2</a:t>
            </a:r>
          </a:p>
        </p:txBody>
      </p:sp>
      <p:graphicFrame>
        <p:nvGraphicFramePr>
          <p:cNvPr id="1026" name="Object 10"/>
          <p:cNvGraphicFramePr>
            <a:graphicFrameLocks noChangeAspect="1"/>
          </p:cNvGraphicFramePr>
          <p:nvPr/>
        </p:nvGraphicFramePr>
        <p:xfrm>
          <a:off x="815975" y="2643188"/>
          <a:ext cx="1428750" cy="1071562"/>
        </p:xfrm>
        <a:graphic>
          <a:graphicData uri="http://schemas.openxmlformats.org/presentationml/2006/ole">
            <p:oleObj spid="_x0000_s1026" name="Equation" r:id="rId4" imgW="304560" imgH="228600" progId="Equation.3">
              <p:embed/>
            </p:oleObj>
          </a:graphicData>
        </a:graphic>
      </p:graphicFrame>
      <p:graphicFrame>
        <p:nvGraphicFramePr>
          <p:cNvPr id="1027" name="Object 11"/>
          <p:cNvGraphicFramePr>
            <a:graphicFrameLocks noChangeAspect="1"/>
          </p:cNvGraphicFramePr>
          <p:nvPr/>
        </p:nvGraphicFramePr>
        <p:xfrm>
          <a:off x="4643438" y="2673350"/>
          <a:ext cx="1785937" cy="1011238"/>
        </p:xfrm>
        <a:graphic>
          <a:graphicData uri="http://schemas.openxmlformats.org/presentationml/2006/ole">
            <p:oleObj spid="_x0000_s1027" name="Equation" r:id="rId5" imgW="380880" imgH="215640" progId="Equation.3">
              <p:embed/>
            </p:oleObj>
          </a:graphicData>
        </a:graphic>
      </p:graphicFrame>
      <p:graphicFrame>
        <p:nvGraphicFramePr>
          <p:cNvPr id="1028" name="Object 12"/>
          <p:cNvGraphicFramePr>
            <a:graphicFrameLocks noChangeAspect="1"/>
          </p:cNvGraphicFramePr>
          <p:nvPr/>
        </p:nvGraphicFramePr>
        <p:xfrm>
          <a:off x="958850" y="4043363"/>
          <a:ext cx="1071563" cy="1069975"/>
        </p:xfrm>
        <a:graphic>
          <a:graphicData uri="http://schemas.openxmlformats.org/presentationml/2006/ole">
            <p:oleObj spid="_x0000_s1028" name="Equation" r:id="rId6" imgW="228600" imgH="228600" progId="Equation.3">
              <p:embed/>
            </p:oleObj>
          </a:graphicData>
        </a:graphic>
      </p:graphicFrame>
      <p:graphicFrame>
        <p:nvGraphicFramePr>
          <p:cNvPr id="1029" name="Object 13"/>
          <p:cNvGraphicFramePr>
            <a:graphicFrameLocks noChangeAspect="1"/>
          </p:cNvGraphicFramePr>
          <p:nvPr/>
        </p:nvGraphicFramePr>
        <p:xfrm>
          <a:off x="4999038" y="4043363"/>
          <a:ext cx="1428750" cy="1069975"/>
        </p:xfrm>
        <a:graphic>
          <a:graphicData uri="http://schemas.openxmlformats.org/presentationml/2006/ole">
            <p:oleObj spid="_x0000_s1029" name="Equation" r:id="rId7" imgW="304560" imgH="228600" progId="Equation.3">
              <p:embed/>
            </p:oleObj>
          </a:graphicData>
        </a:graphic>
      </p:graphicFrame>
      <p:graphicFrame>
        <p:nvGraphicFramePr>
          <p:cNvPr id="1030" name="Object 14"/>
          <p:cNvGraphicFramePr>
            <a:graphicFrameLocks noChangeAspect="1"/>
          </p:cNvGraphicFramePr>
          <p:nvPr/>
        </p:nvGraphicFramePr>
        <p:xfrm>
          <a:off x="571500" y="5214938"/>
          <a:ext cx="1131888" cy="1011237"/>
        </p:xfrm>
        <a:graphic>
          <a:graphicData uri="http://schemas.openxmlformats.org/presentationml/2006/ole">
            <p:oleObj spid="_x0000_s1030" name="Equation" r:id="rId8" imgW="241200" imgH="215640" progId="Equation.3">
              <p:embed/>
            </p:oleObj>
          </a:graphicData>
        </a:graphic>
      </p:graphicFrame>
      <p:graphicFrame>
        <p:nvGraphicFramePr>
          <p:cNvPr id="1031" name="Object 15"/>
          <p:cNvGraphicFramePr>
            <a:graphicFrameLocks noChangeAspect="1"/>
          </p:cNvGraphicFramePr>
          <p:nvPr/>
        </p:nvGraphicFramePr>
        <p:xfrm>
          <a:off x="5037138" y="5286375"/>
          <a:ext cx="1428750" cy="928688"/>
        </p:xfrm>
        <a:graphic>
          <a:graphicData uri="http://schemas.openxmlformats.org/presentationml/2006/ole">
            <p:oleObj spid="_x0000_s1031" name="Equation" r:id="rId9" imgW="304560" imgH="215640" progId="Equation.3">
              <p:embed/>
            </p:oleObj>
          </a:graphicData>
        </a:graphic>
      </p:graphicFrame>
      <p:graphicFrame>
        <p:nvGraphicFramePr>
          <p:cNvPr id="1032" name="Object 16"/>
          <p:cNvGraphicFramePr>
            <a:graphicFrameLocks noChangeAspect="1"/>
          </p:cNvGraphicFramePr>
          <p:nvPr/>
        </p:nvGraphicFramePr>
        <p:xfrm>
          <a:off x="2030413" y="5357813"/>
          <a:ext cx="1905000" cy="833437"/>
        </p:xfrm>
        <a:graphic>
          <a:graphicData uri="http://schemas.openxmlformats.org/presentationml/2006/ole">
            <p:oleObj spid="_x0000_s1032" name="Equation" r:id="rId10" imgW="406080" imgH="177480" progId="Equation.3">
              <p:embed/>
            </p:oleObj>
          </a:graphicData>
        </a:graphic>
      </p:graphicFrame>
      <p:graphicFrame>
        <p:nvGraphicFramePr>
          <p:cNvPr id="1033" name="Object 17"/>
          <p:cNvGraphicFramePr>
            <a:graphicFrameLocks noChangeAspect="1"/>
          </p:cNvGraphicFramePr>
          <p:nvPr/>
        </p:nvGraphicFramePr>
        <p:xfrm>
          <a:off x="6464300" y="5357813"/>
          <a:ext cx="2024063" cy="833437"/>
        </p:xfrm>
        <a:graphic>
          <a:graphicData uri="http://schemas.openxmlformats.org/presentationml/2006/ole">
            <p:oleObj spid="_x0000_s1033" name="Equation" r:id="rId11" imgW="431640" imgH="177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4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4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4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4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4222" grpId="0"/>
      <p:bldP spid="94224" grpId="0"/>
      <p:bldP spid="94226" grpId="0"/>
      <p:bldP spid="9423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6" name="Rectangle 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4000" smtClean="0">
                <a:solidFill>
                  <a:schemeClr val="bg1"/>
                </a:solidFill>
              </a:rPr>
              <a:t>What is a Surd ?</a:t>
            </a:r>
          </a:p>
        </p:txBody>
      </p:sp>
      <p:sp>
        <p:nvSpPr>
          <p:cNvPr id="2057" name="Content Placeholder 1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>
                <a:latin typeface="Comic Sans MS" pitchFamily="66" charset="0"/>
              </a:rPr>
              <a:t>These roots have exact values and are called </a:t>
            </a:r>
            <a:r>
              <a:rPr lang="en-GB" u="sng" smtClean="0">
                <a:latin typeface="Comic Sans MS" pitchFamily="66" charset="0"/>
              </a:rPr>
              <a:t>rational</a:t>
            </a:r>
          </a:p>
          <a:p>
            <a:endParaRPr lang="en-GB" u="sng" smtClean="0">
              <a:latin typeface="Comic Sans MS" pitchFamily="66" charset="0"/>
            </a:endParaRPr>
          </a:p>
          <a:p>
            <a:endParaRPr lang="en-GB" u="sng" smtClean="0">
              <a:latin typeface="Comic Sans MS" pitchFamily="66" charset="0"/>
            </a:endParaRPr>
          </a:p>
          <a:p>
            <a:r>
              <a:rPr lang="en-GB" smtClean="0">
                <a:latin typeface="Comic Sans MS" pitchFamily="66" charset="0"/>
              </a:rPr>
              <a:t>These roots do NOT have exact values and are called </a:t>
            </a:r>
            <a:r>
              <a:rPr lang="en-GB" u="sng" smtClean="0">
                <a:latin typeface="Comic Sans MS" pitchFamily="66" charset="0"/>
              </a:rPr>
              <a:t>irrational</a:t>
            </a:r>
            <a:r>
              <a:rPr lang="en-GB" smtClean="0">
                <a:latin typeface="Comic Sans MS" pitchFamily="66" charset="0"/>
              </a:rPr>
              <a:t> OR</a:t>
            </a:r>
          </a:p>
          <a:p>
            <a:endParaRPr lang="en-GB" u="sng" smtClean="0">
              <a:latin typeface="Comic Sans MS" pitchFamily="66" charset="0"/>
            </a:endParaRPr>
          </a:p>
          <a:p>
            <a:endParaRPr lang="en-GB" smtClean="0"/>
          </a:p>
        </p:txBody>
      </p:sp>
      <p:sp>
        <p:nvSpPr>
          <p:cNvPr id="2058" name="Text Box 8"/>
          <p:cNvSpPr txBox="1">
            <a:spLocks noChangeArrowheads="1"/>
          </p:cNvSpPr>
          <p:nvPr/>
        </p:nvSpPr>
        <p:spPr bwMode="auto">
          <a:xfrm>
            <a:off x="2843213" y="2798763"/>
            <a:ext cx="1008062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latin typeface="Comic Sans MS" pitchFamily="66" charset="0"/>
              </a:rPr>
              <a:t>= 6</a:t>
            </a:r>
          </a:p>
        </p:txBody>
      </p:sp>
      <p:sp>
        <p:nvSpPr>
          <p:cNvPr id="2059" name="Text Box 9"/>
          <p:cNvSpPr txBox="1">
            <a:spLocks noChangeArrowheads="1"/>
          </p:cNvSpPr>
          <p:nvPr/>
        </p:nvSpPr>
        <p:spPr bwMode="auto">
          <a:xfrm>
            <a:off x="6804025" y="2727325"/>
            <a:ext cx="1223963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latin typeface="Comic Sans MS" pitchFamily="66" charset="0"/>
              </a:rPr>
              <a:t>= 12</a:t>
            </a:r>
          </a:p>
        </p:txBody>
      </p:sp>
      <p:sp>
        <p:nvSpPr>
          <p:cNvPr id="96277" name="Text Box 21"/>
          <p:cNvSpPr txBox="1">
            <a:spLocks noChangeArrowheads="1"/>
          </p:cNvSpPr>
          <p:nvPr/>
        </p:nvSpPr>
        <p:spPr bwMode="auto">
          <a:xfrm>
            <a:off x="6500813" y="4357688"/>
            <a:ext cx="1370012" cy="523875"/>
          </a:xfrm>
          <a:prstGeom prst="rect">
            <a:avLst/>
          </a:prstGeom>
          <a:solidFill>
            <a:srgbClr val="4D4D4D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en-GB" sz="2800" i="1" u="sng" dirty="0">
                <a:solidFill>
                  <a:schemeClr val="bg1">
                    <a:lumMod val="50000"/>
                  </a:schemeClr>
                </a:solidFill>
                <a:latin typeface="Comic Sans MS" pitchFamily="66" charset="0"/>
              </a:rPr>
              <a:t>Surds</a:t>
            </a:r>
            <a:endParaRPr lang="en-GB" sz="2800" dirty="0">
              <a:solidFill>
                <a:schemeClr val="bg1">
                  <a:lumMod val="50000"/>
                </a:schemeClr>
              </a:solidFill>
              <a:latin typeface="Comic Sans MS" pitchFamily="66" charset="0"/>
            </a:endParaRPr>
          </a:p>
        </p:txBody>
      </p:sp>
      <p:graphicFrame>
        <p:nvGraphicFramePr>
          <p:cNvPr id="2050" name="Object 8"/>
          <p:cNvGraphicFramePr>
            <a:graphicFrameLocks noChangeAspect="1"/>
          </p:cNvGraphicFramePr>
          <p:nvPr/>
        </p:nvGraphicFramePr>
        <p:xfrm>
          <a:off x="1392238" y="2686050"/>
          <a:ext cx="1250950" cy="936625"/>
        </p:xfrm>
        <a:graphic>
          <a:graphicData uri="http://schemas.openxmlformats.org/presentationml/2006/ole">
            <p:oleObj spid="_x0000_s2050" name="Equation" r:id="rId4" imgW="304560" imgH="228600" progId="Equation.3">
              <p:embed/>
            </p:oleObj>
          </a:graphicData>
        </a:graphic>
      </p:graphicFrame>
      <p:graphicFrame>
        <p:nvGraphicFramePr>
          <p:cNvPr id="2051" name="Object 9"/>
          <p:cNvGraphicFramePr>
            <a:graphicFrameLocks noChangeAspect="1"/>
          </p:cNvGraphicFramePr>
          <p:nvPr/>
        </p:nvGraphicFramePr>
        <p:xfrm>
          <a:off x="5251450" y="2673350"/>
          <a:ext cx="1463675" cy="828675"/>
        </p:xfrm>
        <a:graphic>
          <a:graphicData uri="http://schemas.openxmlformats.org/presentationml/2006/ole">
            <p:oleObj spid="_x0000_s2051" name="Equation" r:id="rId5" imgW="380880" imgH="215640" progId="Equation.3">
              <p:embed/>
            </p:oleObj>
          </a:graphicData>
        </a:graphic>
      </p:graphicFrame>
      <p:graphicFrame>
        <p:nvGraphicFramePr>
          <p:cNvPr id="2052" name="Object 10"/>
          <p:cNvGraphicFramePr>
            <a:graphicFrameLocks noChangeAspect="1"/>
          </p:cNvGraphicFramePr>
          <p:nvPr/>
        </p:nvGraphicFramePr>
        <p:xfrm>
          <a:off x="571500" y="5072063"/>
          <a:ext cx="1131888" cy="1011237"/>
        </p:xfrm>
        <a:graphic>
          <a:graphicData uri="http://schemas.openxmlformats.org/presentationml/2006/ole">
            <p:oleObj spid="_x0000_s2052" name="Equation" r:id="rId6" imgW="241200" imgH="215640" progId="Equation.3">
              <p:embed/>
            </p:oleObj>
          </a:graphicData>
        </a:graphic>
      </p:graphicFrame>
      <p:graphicFrame>
        <p:nvGraphicFramePr>
          <p:cNvPr id="2053" name="Object 11"/>
          <p:cNvGraphicFramePr>
            <a:graphicFrameLocks noChangeAspect="1"/>
          </p:cNvGraphicFramePr>
          <p:nvPr/>
        </p:nvGraphicFramePr>
        <p:xfrm>
          <a:off x="5037138" y="5143500"/>
          <a:ext cx="1428750" cy="928688"/>
        </p:xfrm>
        <a:graphic>
          <a:graphicData uri="http://schemas.openxmlformats.org/presentationml/2006/ole">
            <p:oleObj spid="_x0000_s2053" name="Equation" r:id="rId7" imgW="304560" imgH="215640" progId="Equation.3">
              <p:embed/>
            </p:oleObj>
          </a:graphicData>
        </a:graphic>
      </p:graphicFrame>
      <p:graphicFrame>
        <p:nvGraphicFramePr>
          <p:cNvPr id="2054" name="Object 12"/>
          <p:cNvGraphicFramePr>
            <a:graphicFrameLocks noChangeAspect="1"/>
          </p:cNvGraphicFramePr>
          <p:nvPr/>
        </p:nvGraphicFramePr>
        <p:xfrm>
          <a:off x="2030413" y="5214938"/>
          <a:ext cx="1905000" cy="833437"/>
        </p:xfrm>
        <a:graphic>
          <a:graphicData uri="http://schemas.openxmlformats.org/presentationml/2006/ole">
            <p:oleObj spid="_x0000_s2054" name="Equation" r:id="rId8" imgW="406080" imgH="177480" progId="Equation.3">
              <p:embed/>
            </p:oleObj>
          </a:graphicData>
        </a:graphic>
      </p:graphicFrame>
      <p:graphicFrame>
        <p:nvGraphicFramePr>
          <p:cNvPr id="2055" name="Object 13"/>
          <p:cNvGraphicFramePr>
            <a:graphicFrameLocks noChangeAspect="1"/>
          </p:cNvGraphicFramePr>
          <p:nvPr/>
        </p:nvGraphicFramePr>
        <p:xfrm>
          <a:off x="6464300" y="5214938"/>
          <a:ext cx="2024063" cy="833437"/>
        </p:xfrm>
        <a:graphic>
          <a:graphicData uri="http://schemas.openxmlformats.org/presentationml/2006/ole">
            <p:oleObj spid="_x0000_s2055" name="Equation" r:id="rId9" imgW="431640" imgH="177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9" dur="80"/>
                                        <p:tgtEl>
                                          <p:spTgt spid="9627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40" dur="80"/>
                                        <p:tgtEl>
                                          <p:spTgt spid="9627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1" dur="80"/>
                                        <p:tgtEl>
                                          <p:spTgt spid="9627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8" grpId="0"/>
      <p:bldP spid="2059" grpId="0"/>
      <p:bldP spid="96277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3200" smtClean="0">
                <a:solidFill>
                  <a:schemeClr val="bg1"/>
                </a:solidFill>
              </a:rPr>
              <a:t>Adding &amp; Subtracting Surds</a:t>
            </a:r>
          </a:p>
        </p:txBody>
      </p:sp>
      <p:sp>
        <p:nvSpPr>
          <p:cNvPr id="3079" name="Content Placeholder 14"/>
          <p:cNvSpPr>
            <a:spLocks noGrp="1"/>
          </p:cNvSpPr>
          <p:nvPr>
            <p:ph idx="1"/>
          </p:nvPr>
        </p:nvSpPr>
        <p:spPr>
          <a:xfrm>
            <a:off x="609600" y="1785938"/>
            <a:ext cx="7924800" cy="4233862"/>
          </a:xfrm>
        </p:spPr>
        <p:txBody>
          <a:bodyPr/>
          <a:lstStyle/>
          <a:p>
            <a:r>
              <a:rPr lang="en-GB" smtClean="0">
                <a:latin typeface="Comic Sans MS" pitchFamily="66" charset="0"/>
              </a:rPr>
              <a:t>To add or subtract surds such as </a:t>
            </a:r>
            <a:r>
              <a:rPr lang="en-GB" b="1" smtClean="0">
                <a:latin typeface="Comic Sans MS" pitchFamily="66" charset="0"/>
                <a:sym typeface="Symbol" pitchFamily="18" charset="2"/>
              </a:rPr>
              <a:t></a:t>
            </a:r>
            <a:r>
              <a:rPr lang="en-GB" smtClean="0">
                <a:latin typeface="Comic Sans MS" pitchFamily="66" charset="0"/>
                <a:sym typeface="Symbol" pitchFamily="18" charset="2"/>
              </a:rPr>
              <a:t>2, treat as a single object.</a:t>
            </a:r>
          </a:p>
          <a:p>
            <a:r>
              <a:rPr lang="en-GB" smtClean="0">
                <a:latin typeface="Comic Sans MS" pitchFamily="66" charset="0"/>
                <a:sym typeface="Symbol" pitchFamily="18" charset="2"/>
              </a:rPr>
              <a:t>Eg. </a:t>
            </a:r>
            <a:endParaRPr lang="en-GB" smtClean="0">
              <a:latin typeface="Comic Sans MS" pitchFamily="66" charset="0"/>
            </a:endParaRPr>
          </a:p>
          <a:p>
            <a:endParaRPr lang="en-GB" smtClean="0"/>
          </a:p>
        </p:txBody>
      </p:sp>
      <p:sp>
        <p:nvSpPr>
          <p:cNvPr id="6161" name="AutoShape 17"/>
          <p:cNvSpPr>
            <a:spLocks noChangeArrowheads="1"/>
          </p:cNvSpPr>
          <p:nvPr/>
        </p:nvSpPr>
        <p:spPr bwMode="auto">
          <a:xfrm>
            <a:off x="5500688" y="0"/>
            <a:ext cx="3214687" cy="1741488"/>
          </a:xfrm>
          <a:prstGeom prst="cloudCallout">
            <a:avLst>
              <a:gd name="adj1" fmla="val -79726"/>
              <a:gd name="adj2" fmla="val 46485"/>
            </a:avLst>
          </a:prstGeom>
          <a:solidFill>
            <a:schemeClr val="tx2">
              <a:lumMod val="85000"/>
            </a:schemeClr>
          </a:solidFill>
          <a:ln>
            <a:headEnd/>
            <a:tailEnd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pPr algn="ctr">
              <a:defRPr/>
            </a:pPr>
            <a:r>
              <a:rPr lang="en-GB" dirty="0">
                <a:solidFill>
                  <a:srgbClr val="0000CC"/>
                </a:solidFill>
                <a:latin typeface="Comic Sans MS" pitchFamily="66" charset="0"/>
              </a:rPr>
              <a:t>Note :</a:t>
            </a:r>
          </a:p>
          <a:p>
            <a:pPr algn="ctr">
              <a:defRPr/>
            </a:pPr>
            <a:endParaRPr lang="en-GB" dirty="0">
              <a:solidFill>
                <a:srgbClr val="0000CC"/>
              </a:solidFill>
              <a:latin typeface="Comic Sans MS" pitchFamily="66" charset="0"/>
            </a:endParaRPr>
          </a:p>
          <a:p>
            <a:pPr algn="ctr">
              <a:defRPr/>
            </a:pPr>
            <a:r>
              <a:rPr lang="en-GB" dirty="0">
                <a:solidFill>
                  <a:srgbClr val="0000CC"/>
                </a:solidFill>
                <a:latin typeface="Comic Sans MS" pitchFamily="66" charset="0"/>
              </a:rPr>
              <a:t>√2 + √3 does not</a:t>
            </a:r>
          </a:p>
          <a:p>
            <a:pPr algn="ctr">
              <a:defRPr/>
            </a:pPr>
            <a:r>
              <a:rPr lang="en-GB" dirty="0">
                <a:solidFill>
                  <a:srgbClr val="0000CC"/>
                </a:solidFill>
                <a:latin typeface="Comic Sans MS" pitchFamily="66" charset="0"/>
              </a:rPr>
              <a:t>equal √5</a:t>
            </a:r>
          </a:p>
        </p:txBody>
      </p:sp>
      <p:graphicFrame>
        <p:nvGraphicFramePr>
          <p:cNvPr id="3074" name="Object 9"/>
          <p:cNvGraphicFramePr>
            <a:graphicFrameLocks noChangeAspect="1"/>
          </p:cNvGraphicFramePr>
          <p:nvPr/>
        </p:nvGraphicFramePr>
        <p:xfrm>
          <a:off x="1928813" y="2928938"/>
          <a:ext cx="2000250" cy="1333500"/>
        </p:xfrm>
        <a:graphic>
          <a:graphicData uri="http://schemas.openxmlformats.org/presentationml/2006/ole">
            <p:oleObj spid="_x0000_s3074" name="Equation" r:id="rId4" imgW="723600" imgH="482400" progId="Equation.3">
              <p:embed/>
            </p:oleObj>
          </a:graphicData>
        </a:graphic>
      </p:graphicFrame>
      <p:graphicFrame>
        <p:nvGraphicFramePr>
          <p:cNvPr id="3075" name="Object 10"/>
          <p:cNvGraphicFramePr>
            <a:graphicFrameLocks noChangeAspect="1"/>
          </p:cNvGraphicFramePr>
          <p:nvPr/>
        </p:nvGraphicFramePr>
        <p:xfrm>
          <a:off x="5221288" y="2928938"/>
          <a:ext cx="2560637" cy="1333500"/>
        </p:xfrm>
        <a:graphic>
          <a:graphicData uri="http://schemas.openxmlformats.org/presentationml/2006/ole">
            <p:oleObj spid="_x0000_s3075" name="Equation" r:id="rId5" imgW="927000" imgH="482400" progId="Equation.3">
              <p:embed/>
            </p:oleObj>
          </a:graphicData>
        </a:graphic>
      </p:graphicFrame>
      <p:graphicFrame>
        <p:nvGraphicFramePr>
          <p:cNvPr id="3076" name="Object 11"/>
          <p:cNvGraphicFramePr>
            <a:graphicFrameLocks noChangeAspect="1"/>
          </p:cNvGraphicFramePr>
          <p:nvPr/>
        </p:nvGraphicFramePr>
        <p:xfrm>
          <a:off x="1071563" y="4929188"/>
          <a:ext cx="4002087" cy="792162"/>
        </p:xfrm>
        <a:graphic>
          <a:graphicData uri="http://schemas.openxmlformats.org/presentationml/2006/ole">
            <p:oleObj spid="_x0000_s3076" name="Equation" r:id="rId6" imgW="1155600" imgH="228600" progId="Equation.3">
              <p:embed/>
            </p:oleObj>
          </a:graphicData>
        </a:graphic>
      </p:graphicFrame>
      <p:graphicFrame>
        <p:nvGraphicFramePr>
          <p:cNvPr id="3077" name="Object 13"/>
          <p:cNvGraphicFramePr>
            <a:graphicFrameLocks noChangeAspect="1"/>
          </p:cNvGraphicFramePr>
          <p:nvPr/>
        </p:nvGraphicFramePr>
        <p:xfrm>
          <a:off x="5929313" y="4929188"/>
          <a:ext cx="1622425" cy="768350"/>
        </p:xfrm>
        <a:graphic>
          <a:graphicData uri="http://schemas.openxmlformats.org/presentationml/2006/ole">
            <p:oleObj spid="_x0000_s3077" name="Equation" r:id="rId7" imgW="482400" imgH="2286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" dur="500"/>
                                        <p:tgtEl>
                                          <p:spTgt spid="61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0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9" grpId="0" build="p"/>
      <p:bldP spid="6161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4400" smtClean="0">
                <a:solidFill>
                  <a:schemeClr val="bg1"/>
                </a:solidFill>
              </a:rPr>
              <a:t>Multiplying Surds</a:t>
            </a:r>
          </a:p>
        </p:txBody>
      </p:sp>
      <p:graphicFrame>
        <p:nvGraphicFramePr>
          <p:cNvPr id="97290" name="Object 10"/>
          <p:cNvGraphicFramePr>
            <a:graphicFrameLocks noChangeAspect="1"/>
          </p:cNvGraphicFramePr>
          <p:nvPr>
            <p:ph idx="1"/>
          </p:nvPr>
        </p:nvGraphicFramePr>
        <p:xfrm>
          <a:off x="2071688" y="2857500"/>
          <a:ext cx="3108325" cy="642938"/>
        </p:xfrm>
        <a:graphic>
          <a:graphicData uri="http://schemas.openxmlformats.org/presentationml/2006/ole">
            <p:oleObj spid="_x0000_s4098" name="Equation" r:id="rId4" imgW="1841400" imgH="380880" progId="Equation.DSMT4">
              <p:embed/>
            </p:oleObj>
          </a:graphicData>
        </a:graphic>
      </p:graphicFrame>
      <p:graphicFrame>
        <p:nvGraphicFramePr>
          <p:cNvPr id="4099" name="Object 14"/>
          <p:cNvGraphicFramePr>
            <a:graphicFrameLocks noChangeAspect="1"/>
          </p:cNvGraphicFramePr>
          <p:nvPr>
            <p:ph sz="quarter" idx="4294967295"/>
          </p:nvPr>
        </p:nvGraphicFramePr>
        <p:xfrm>
          <a:off x="2071688" y="1714500"/>
          <a:ext cx="4208462" cy="865188"/>
        </p:xfrm>
        <a:graphic>
          <a:graphicData uri="http://schemas.openxmlformats.org/presentationml/2006/ole">
            <p:oleObj spid="_x0000_s4099" name="Equation" r:id="rId5" imgW="1854000" imgH="380880" progId="Equation.DSMT4">
              <p:embed/>
            </p:oleObj>
          </a:graphicData>
        </a:graphic>
      </p:graphicFrame>
      <p:graphicFrame>
        <p:nvGraphicFramePr>
          <p:cNvPr id="97296" name="Object 16"/>
          <p:cNvGraphicFramePr>
            <a:graphicFrameLocks noChangeAspect="1"/>
          </p:cNvGraphicFramePr>
          <p:nvPr>
            <p:ph sz="quarter" idx="4294967295"/>
          </p:nvPr>
        </p:nvGraphicFramePr>
        <p:xfrm>
          <a:off x="2071688" y="3714750"/>
          <a:ext cx="3295650" cy="638175"/>
        </p:xfrm>
        <a:graphic>
          <a:graphicData uri="http://schemas.openxmlformats.org/presentationml/2006/ole">
            <p:oleObj spid="_x0000_s4100" name="Equation" r:id="rId6" imgW="1968480" imgH="380880" progId="Equation.DSMT4">
              <p:embed/>
            </p:oleObj>
          </a:graphicData>
        </a:graphic>
      </p:graphicFrame>
      <p:sp>
        <p:nvSpPr>
          <p:cNvPr id="97298" name="Text Box 18"/>
          <p:cNvSpPr txBox="1">
            <a:spLocks noChangeArrowheads="1"/>
          </p:cNvSpPr>
          <p:nvPr/>
        </p:nvSpPr>
        <p:spPr bwMode="auto">
          <a:xfrm>
            <a:off x="785813" y="2643188"/>
            <a:ext cx="8072437" cy="3416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Arial" charset="0"/>
              <a:buChar char="•"/>
            </a:pPr>
            <a:r>
              <a:rPr lang="en-GB" sz="3600">
                <a:latin typeface="Comic Sans MS" pitchFamily="66" charset="0"/>
              </a:rPr>
              <a:t>Eg</a:t>
            </a:r>
          </a:p>
          <a:p>
            <a:pPr>
              <a:buFont typeface="Arial" charset="0"/>
              <a:buChar char="•"/>
            </a:pPr>
            <a:endParaRPr lang="en-GB" sz="3600">
              <a:latin typeface="Comic Sans MS" pitchFamily="66" charset="0"/>
            </a:endParaRPr>
          </a:p>
          <a:p>
            <a:pPr>
              <a:buFont typeface="Arial" charset="0"/>
              <a:buChar char="•"/>
            </a:pPr>
            <a:endParaRPr lang="en-GB" sz="3600">
              <a:latin typeface="Comic Sans MS" pitchFamily="66" charset="0"/>
            </a:endParaRPr>
          </a:p>
          <a:p>
            <a:pPr>
              <a:buFont typeface="Arial" charset="0"/>
              <a:buChar char="•"/>
            </a:pPr>
            <a:endParaRPr lang="en-GB" sz="3600">
              <a:latin typeface="Comic Sans MS" pitchFamily="66" charset="0"/>
            </a:endParaRPr>
          </a:p>
          <a:p>
            <a:pPr>
              <a:buFont typeface="Arial" charset="0"/>
              <a:buChar char="•"/>
            </a:pPr>
            <a:r>
              <a:rPr lang="en-GB" sz="3600">
                <a:latin typeface="Comic Sans MS" pitchFamily="66" charset="0"/>
              </a:rPr>
              <a:t>List the first 10 square numbers</a:t>
            </a:r>
          </a:p>
          <a:p>
            <a:pPr>
              <a:buFont typeface="Arial" charset="0"/>
              <a:buChar char="•"/>
            </a:pPr>
            <a:r>
              <a:rPr lang="en-GB" sz="3600">
                <a:solidFill>
                  <a:srgbClr val="0000CC"/>
                </a:solidFill>
                <a:latin typeface="Comic Sans MS" pitchFamily="66" charset="0"/>
              </a:rPr>
              <a:t>1, 2, 4, 9, 16, 25, 36, 49, 64, 81, 100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2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1" dur="80"/>
                                        <p:tgtEl>
                                          <p:spTgt spid="972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2" dur="80"/>
                                        <p:tgtEl>
                                          <p:spTgt spid="972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3" dur="80"/>
                                        <p:tgtEl>
                                          <p:spTgt spid="972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972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500"/>
                                        <p:tgtEl>
                                          <p:spTgt spid="972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2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2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0" dur="500"/>
                                        <p:tgtEl>
                                          <p:spTgt spid="972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7298" grpId="0" build="allAtOnce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4400" smtClean="0">
                <a:solidFill>
                  <a:schemeClr val="bg1"/>
                </a:solidFill>
              </a:rPr>
              <a:t>Simplifying Surds</a:t>
            </a:r>
          </a:p>
        </p:txBody>
      </p:sp>
      <p:sp>
        <p:nvSpPr>
          <p:cNvPr id="22531" name="Content Placeholder 1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>
                <a:latin typeface="Comic Sans MS" pitchFamily="66" charset="0"/>
              </a:rPr>
              <a:t>Some square roots can be simplified by using this rule -</a:t>
            </a:r>
          </a:p>
          <a:p>
            <a:endParaRPr lang="en-GB" b="1" smtClean="0"/>
          </a:p>
        </p:txBody>
      </p:sp>
      <p:sp>
        <p:nvSpPr>
          <p:cNvPr id="7173" name="Text Box 5"/>
          <p:cNvSpPr txBox="1">
            <a:spLocks noChangeArrowheads="1"/>
          </p:cNvSpPr>
          <p:nvPr/>
        </p:nvSpPr>
        <p:spPr bwMode="auto">
          <a:xfrm>
            <a:off x="1071563" y="2857500"/>
            <a:ext cx="1295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3600">
                <a:latin typeface="Comic Sans MS" pitchFamily="66" charset="0"/>
              </a:rPr>
              <a:t>  </a:t>
            </a:r>
            <a:r>
              <a:rPr lang="en-GB" sz="3600" b="1">
                <a:latin typeface="Comic Sans MS" pitchFamily="66" charset="0"/>
                <a:sym typeface="Symbol" pitchFamily="18" charset="2"/>
              </a:rPr>
              <a:t>12</a:t>
            </a:r>
            <a:r>
              <a:rPr lang="en-GB" sz="3600">
                <a:latin typeface="Comic Sans MS" pitchFamily="66" charset="0"/>
              </a:rPr>
              <a:t> </a:t>
            </a:r>
          </a:p>
        </p:txBody>
      </p:sp>
      <p:sp>
        <p:nvSpPr>
          <p:cNvPr id="7174" name="Text Box 6"/>
          <p:cNvSpPr txBox="1">
            <a:spLocks noChangeArrowheads="1"/>
          </p:cNvSpPr>
          <p:nvPr/>
        </p:nvSpPr>
        <p:spPr bwMode="auto">
          <a:xfrm>
            <a:off x="3786188" y="2857500"/>
            <a:ext cx="4572000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solidFill>
                  <a:srgbClr val="0000CC"/>
                </a:solidFill>
                <a:latin typeface="Comic Sans MS" pitchFamily="66" charset="0"/>
              </a:rPr>
              <a:t>To simplify </a:t>
            </a:r>
            <a:r>
              <a:rPr lang="en-GB" b="1">
                <a:solidFill>
                  <a:srgbClr val="0000CC"/>
                </a:solidFill>
                <a:latin typeface="Comic Sans MS" pitchFamily="66" charset="0"/>
                <a:sym typeface="Symbol" pitchFamily="18" charset="2"/>
              </a:rPr>
              <a:t>12 </a:t>
            </a:r>
            <a:r>
              <a:rPr lang="en-GB">
                <a:solidFill>
                  <a:srgbClr val="0000CC"/>
                </a:solidFill>
                <a:latin typeface="Comic Sans MS" pitchFamily="66" charset="0"/>
                <a:sym typeface="Symbol" pitchFamily="18" charset="2"/>
              </a:rPr>
              <a:t>we must </a:t>
            </a:r>
            <a:r>
              <a:rPr lang="en-GB">
                <a:solidFill>
                  <a:srgbClr val="0000CC"/>
                </a:solidFill>
                <a:latin typeface="Comic Sans MS" pitchFamily="66" charset="0"/>
              </a:rPr>
              <a:t>split 12 into factors with at least one being a square number.</a:t>
            </a:r>
          </a:p>
        </p:txBody>
      </p:sp>
      <p:sp>
        <p:nvSpPr>
          <p:cNvPr id="7175" name="Text Box 7"/>
          <p:cNvSpPr txBox="1">
            <a:spLocks noChangeArrowheads="1"/>
          </p:cNvSpPr>
          <p:nvPr/>
        </p:nvSpPr>
        <p:spPr bwMode="auto">
          <a:xfrm>
            <a:off x="1285875" y="4071938"/>
            <a:ext cx="2160588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3600">
                <a:latin typeface="Comic Sans MS" pitchFamily="66" charset="0"/>
              </a:rPr>
              <a:t>= </a:t>
            </a:r>
            <a:r>
              <a:rPr lang="en-GB" sz="3600" b="1">
                <a:latin typeface="Comic Sans MS" pitchFamily="66" charset="0"/>
                <a:sym typeface="Symbol" pitchFamily="18" charset="2"/>
              </a:rPr>
              <a:t></a:t>
            </a:r>
            <a:r>
              <a:rPr lang="en-GB" sz="3600">
                <a:latin typeface="Comic Sans MS" pitchFamily="66" charset="0"/>
                <a:sym typeface="Symbol" pitchFamily="18" charset="2"/>
              </a:rPr>
              <a:t>4 x </a:t>
            </a:r>
            <a:r>
              <a:rPr lang="en-GB" sz="3600" b="1">
                <a:latin typeface="Comic Sans MS" pitchFamily="66" charset="0"/>
                <a:sym typeface="Symbol" pitchFamily="18" charset="2"/>
              </a:rPr>
              <a:t></a:t>
            </a:r>
            <a:r>
              <a:rPr lang="en-GB" sz="3600">
                <a:latin typeface="Comic Sans MS" pitchFamily="66" charset="0"/>
                <a:sym typeface="Symbol" pitchFamily="18" charset="2"/>
              </a:rPr>
              <a:t>3</a:t>
            </a:r>
            <a:endParaRPr lang="en-GB" sz="3600" b="1">
              <a:latin typeface="Comic Sans MS" pitchFamily="66" charset="0"/>
              <a:sym typeface="Symbol" pitchFamily="18" charset="2"/>
            </a:endParaRPr>
          </a:p>
        </p:txBody>
      </p:sp>
      <p:sp>
        <p:nvSpPr>
          <p:cNvPr id="7176" name="Text Box 8"/>
          <p:cNvSpPr txBox="1">
            <a:spLocks noChangeArrowheads="1"/>
          </p:cNvSpPr>
          <p:nvPr/>
        </p:nvSpPr>
        <p:spPr bwMode="auto">
          <a:xfrm>
            <a:off x="3786188" y="4143375"/>
            <a:ext cx="4618037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solidFill>
                  <a:srgbClr val="0000CC"/>
                </a:solidFill>
                <a:latin typeface="Comic Sans MS" pitchFamily="66" charset="0"/>
              </a:rPr>
              <a:t>Now simplify the square root.</a:t>
            </a:r>
          </a:p>
        </p:txBody>
      </p:sp>
      <p:sp>
        <p:nvSpPr>
          <p:cNvPr id="7177" name="Text Box 9"/>
          <p:cNvSpPr txBox="1">
            <a:spLocks noChangeArrowheads="1"/>
          </p:cNvSpPr>
          <p:nvPr/>
        </p:nvSpPr>
        <p:spPr bwMode="auto">
          <a:xfrm>
            <a:off x="1285875" y="5143500"/>
            <a:ext cx="1724025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4000">
                <a:latin typeface="Comic Sans MS" pitchFamily="66" charset="0"/>
              </a:rPr>
              <a:t>= 2 </a:t>
            </a:r>
            <a:r>
              <a:rPr lang="en-GB" sz="4000" b="1">
                <a:latin typeface="Comic Sans MS" pitchFamily="66" charset="0"/>
                <a:sym typeface="Symbol" pitchFamily="18" charset="2"/>
              </a:rPr>
              <a:t></a:t>
            </a:r>
            <a:r>
              <a:rPr lang="en-GB" sz="4000">
                <a:latin typeface="Comic Sans MS" pitchFamily="66" charset="0"/>
                <a:sym typeface="Symbol" pitchFamily="18" charset="2"/>
              </a:rPr>
              <a:t>3</a:t>
            </a:r>
            <a:endParaRPr lang="en-GB" sz="4000" b="1">
              <a:latin typeface="Comic Sans MS" pitchFamily="66" charset="0"/>
              <a:sym typeface="Symbol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1" dur="80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2" dur="80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3" dur="80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8" dur="80"/>
                                        <p:tgtEl>
                                          <p:spTgt spid="717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9" dur="80"/>
                                        <p:tgtEl>
                                          <p:spTgt spid="717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0" dur="80"/>
                                        <p:tgtEl>
                                          <p:spTgt spid="717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5" dur="80"/>
                                        <p:tgtEl>
                                          <p:spTgt spid="717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6" dur="80"/>
                                        <p:tgtEl>
                                          <p:spTgt spid="717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7" dur="80"/>
                                        <p:tgtEl>
                                          <p:spTgt spid="717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2" dur="80"/>
                                        <p:tgtEl>
                                          <p:spTgt spid="717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3" dur="80"/>
                                        <p:tgtEl>
                                          <p:spTgt spid="717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4" dur="80"/>
                                        <p:tgtEl>
                                          <p:spTgt spid="717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9" dur="80"/>
                                        <p:tgtEl>
                                          <p:spTgt spid="717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40" dur="80"/>
                                        <p:tgtEl>
                                          <p:spTgt spid="717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1" dur="80"/>
                                        <p:tgtEl>
                                          <p:spTgt spid="717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3" grpId="0"/>
      <p:bldP spid="7174" grpId="0"/>
      <p:bldP spid="7175" grpId="0"/>
      <p:bldP spid="7176" grpId="0"/>
      <p:bldP spid="7177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1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z="4400" smtClean="0">
                <a:solidFill>
                  <a:schemeClr val="bg1"/>
                </a:solidFill>
              </a:rPr>
              <a:t>Have a go - </a:t>
            </a:r>
          </a:p>
        </p:txBody>
      </p:sp>
      <p:sp>
        <p:nvSpPr>
          <p:cNvPr id="23555" name="Content Placeholder 1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>
                <a:latin typeface="Comic Sans MS" pitchFamily="66" charset="0"/>
              </a:rPr>
              <a:t>You need to look for square numbers</a:t>
            </a:r>
          </a:p>
          <a:p>
            <a:endParaRPr lang="en-GB" smtClean="0"/>
          </a:p>
        </p:txBody>
      </p:sp>
      <p:sp>
        <p:nvSpPr>
          <p:cNvPr id="23556" name="Text Box 2"/>
          <p:cNvSpPr txBox="1">
            <a:spLocks noChangeArrowheads="1"/>
          </p:cNvSpPr>
          <p:nvPr/>
        </p:nvSpPr>
        <p:spPr bwMode="auto">
          <a:xfrm>
            <a:off x="714375" y="2411413"/>
            <a:ext cx="2057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3600">
                <a:latin typeface="Comic Sans MS" pitchFamily="66" charset="0"/>
                <a:sym typeface="Symbol" pitchFamily="18" charset="2"/>
              </a:rPr>
              <a:t> 45 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714375" y="3173413"/>
            <a:ext cx="1905000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latin typeface="Comic Sans MS" pitchFamily="66" charset="0"/>
              </a:rPr>
              <a:t>= </a:t>
            </a:r>
            <a:r>
              <a:rPr lang="en-GB" sz="2800" b="1">
                <a:latin typeface="Comic Sans MS" pitchFamily="66" charset="0"/>
                <a:sym typeface="Symbol" pitchFamily="18" charset="2"/>
              </a:rPr>
              <a:t>9 x 5</a:t>
            </a:r>
          </a:p>
        </p:txBody>
      </p:sp>
      <p:sp>
        <p:nvSpPr>
          <p:cNvPr id="8196" name="Text Box 4"/>
          <p:cNvSpPr txBox="1">
            <a:spLocks noChangeArrowheads="1"/>
          </p:cNvSpPr>
          <p:nvPr/>
        </p:nvSpPr>
        <p:spPr bwMode="auto">
          <a:xfrm>
            <a:off x="714375" y="4087813"/>
            <a:ext cx="1368425" cy="523875"/>
          </a:xfrm>
          <a:prstGeom prst="rect">
            <a:avLst/>
          </a:prstGeom>
          <a:solidFill>
            <a:srgbClr val="4D4D4D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solidFill>
                  <a:schemeClr val="bg1"/>
                </a:solidFill>
                <a:latin typeface="Comic Sans MS" pitchFamily="66" charset="0"/>
              </a:rPr>
              <a:t>=   3</a:t>
            </a:r>
            <a:r>
              <a:rPr lang="en-GB" sz="2800" b="1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</a:t>
            </a:r>
            <a:r>
              <a:rPr lang="en-GB" sz="2800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5</a:t>
            </a:r>
            <a:r>
              <a:rPr lang="en-GB" sz="2800">
                <a:solidFill>
                  <a:schemeClr val="bg1"/>
                </a:solidFill>
                <a:latin typeface="Comic Sans MS" pitchFamily="66" charset="0"/>
              </a:rPr>
              <a:t> </a:t>
            </a:r>
          </a:p>
        </p:txBody>
      </p:sp>
      <p:sp>
        <p:nvSpPr>
          <p:cNvPr id="23559" name="Text Box 5"/>
          <p:cNvSpPr txBox="1">
            <a:spLocks noChangeArrowheads="1"/>
          </p:cNvSpPr>
          <p:nvPr/>
        </p:nvSpPr>
        <p:spPr bwMode="auto">
          <a:xfrm>
            <a:off x="3305175" y="2411413"/>
            <a:ext cx="23622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3600">
                <a:latin typeface="Comic Sans MS" pitchFamily="66" charset="0"/>
              </a:rPr>
              <a:t> </a:t>
            </a:r>
            <a:r>
              <a:rPr lang="en-GB" sz="3600">
                <a:latin typeface="Comic Sans MS" pitchFamily="66" charset="0"/>
                <a:sym typeface="Symbol" pitchFamily="18" charset="2"/>
              </a:rPr>
              <a:t> 32</a:t>
            </a:r>
          </a:p>
        </p:txBody>
      </p:sp>
      <p:sp>
        <p:nvSpPr>
          <p:cNvPr id="8198" name="Text Box 6"/>
          <p:cNvSpPr txBox="1">
            <a:spLocks noChangeArrowheads="1"/>
          </p:cNvSpPr>
          <p:nvPr/>
        </p:nvSpPr>
        <p:spPr bwMode="auto">
          <a:xfrm>
            <a:off x="3305175" y="3173413"/>
            <a:ext cx="2089150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latin typeface="Comic Sans MS" pitchFamily="66" charset="0"/>
              </a:rPr>
              <a:t>= </a:t>
            </a:r>
            <a:r>
              <a:rPr lang="en-GB" sz="2800" b="1">
                <a:latin typeface="Comic Sans MS" pitchFamily="66" charset="0"/>
                <a:sym typeface="Symbol" pitchFamily="18" charset="2"/>
              </a:rPr>
              <a:t>16 x 2</a:t>
            </a:r>
          </a:p>
        </p:txBody>
      </p:sp>
      <p:sp>
        <p:nvSpPr>
          <p:cNvPr id="8199" name="Text Box 7"/>
          <p:cNvSpPr txBox="1">
            <a:spLocks noChangeArrowheads="1"/>
          </p:cNvSpPr>
          <p:nvPr/>
        </p:nvSpPr>
        <p:spPr bwMode="auto">
          <a:xfrm>
            <a:off x="3305175" y="4087813"/>
            <a:ext cx="1298575" cy="523875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solidFill>
                  <a:schemeClr val="bg1"/>
                </a:solidFill>
                <a:latin typeface="Comic Sans MS" pitchFamily="66" charset="0"/>
              </a:rPr>
              <a:t>=  4</a:t>
            </a:r>
            <a:r>
              <a:rPr lang="en-GB" sz="2800" b="1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</a:t>
            </a:r>
            <a:r>
              <a:rPr lang="en-GB" sz="2800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2</a:t>
            </a:r>
            <a:endParaRPr lang="en-GB" sz="2800" b="1">
              <a:solidFill>
                <a:schemeClr val="bg1"/>
              </a:solidFill>
              <a:latin typeface="Comic Sans MS" pitchFamily="66" charset="0"/>
              <a:sym typeface="Symbol" pitchFamily="18" charset="2"/>
            </a:endParaRPr>
          </a:p>
        </p:txBody>
      </p:sp>
      <p:sp>
        <p:nvSpPr>
          <p:cNvPr id="23562" name="Text Box 8"/>
          <p:cNvSpPr txBox="1">
            <a:spLocks noChangeArrowheads="1"/>
          </p:cNvSpPr>
          <p:nvPr/>
        </p:nvSpPr>
        <p:spPr bwMode="auto">
          <a:xfrm>
            <a:off x="6124575" y="2411413"/>
            <a:ext cx="23622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3600">
                <a:latin typeface="Comic Sans MS" pitchFamily="66" charset="0"/>
                <a:sym typeface="Symbol" pitchFamily="18" charset="2"/>
              </a:rPr>
              <a:t> 72</a:t>
            </a:r>
          </a:p>
        </p:txBody>
      </p:sp>
      <p:sp>
        <p:nvSpPr>
          <p:cNvPr id="8201" name="Text Box 9"/>
          <p:cNvSpPr txBox="1">
            <a:spLocks noChangeArrowheads="1"/>
          </p:cNvSpPr>
          <p:nvPr/>
        </p:nvSpPr>
        <p:spPr bwMode="auto">
          <a:xfrm>
            <a:off x="6124575" y="3173413"/>
            <a:ext cx="2133600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latin typeface="Comic Sans MS" pitchFamily="66" charset="0"/>
              </a:rPr>
              <a:t>= </a:t>
            </a:r>
            <a:r>
              <a:rPr lang="en-GB" sz="2800" b="1">
                <a:latin typeface="Comic Sans MS" pitchFamily="66" charset="0"/>
                <a:sym typeface="Symbol" pitchFamily="18" charset="2"/>
              </a:rPr>
              <a:t></a:t>
            </a:r>
            <a:r>
              <a:rPr lang="en-GB" sz="2800">
                <a:latin typeface="Comic Sans MS" pitchFamily="66" charset="0"/>
                <a:sym typeface="Symbol" pitchFamily="18" charset="2"/>
              </a:rPr>
              <a:t>4 x</a:t>
            </a:r>
            <a:r>
              <a:rPr lang="en-GB" sz="2800" b="1">
                <a:latin typeface="Comic Sans MS" pitchFamily="66" charset="0"/>
                <a:sym typeface="Symbol" pitchFamily="18" charset="2"/>
              </a:rPr>
              <a:t> </a:t>
            </a:r>
            <a:r>
              <a:rPr lang="en-GB" sz="2800">
                <a:latin typeface="Comic Sans MS" pitchFamily="66" charset="0"/>
                <a:sym typeface="Symbol" pitchFamily="18" charset="2"/>
              </a:rPr>
              <a:t>18</a:t>
            </a:r>
            <a:endParaRPr lang="en-GB" sz="2800" b="1">
              <a:latin typeface="Comic Sans MS" pitchFamily="66" charset="0"/>
              <a:sym typeface="Symbol" pitchFamily="18" charset="2"/>
            </a:endParaRPr>
          </a:p>
        </p:txBody>
      </p:sp>
      <p:sp>
        <p:nvSpPr>
          <p:cNvPr id="8202" name="Text Box 10"/>
          <p:cNvSpPr txBox="1">
            <a:spLocks noChangeArrowheads="1"/>
          </p:cNvSpPr>
          <p:nvPr/>
        </p:nvSpPr>
        <p:spPr bwMode="auto">
          <a:xfrm>
            <a:off x="6124575" y="4087813"/>
            <a:ext cx="2362200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latin typeface="Comic Sans MS" pitchFamily="66" charset="0"/>
              </a:rPr>
              <a:t>= 2 x </a:t>
            </a:r>
            <a:r>
              <a:rPr lang="en-GB" sz="2800" b="1">
                <a:latin typeface="Comic Sans MS" pitchFamily="66" charset="0"/>
                <a:sym typeface="Symbol" pitchFamily="18" charset="2"/>
              </a:rPr>
              <a:t></a:t>
            </a:r>
            <a:r>
              <a:rPr lang="en-GB" sz="2800">
                <a:latin typeface="Comic Sans MS" pitchFamily="66" charset="0"/>
                <a:sym typeface="Symbol" pitchFamily="18" charset="2"/>
              </a:rPr>
              <a:t>9 x </a:t>
            </a:r>
            <a:r>
              <a:rPr lang="en-GB" sz="2800" b="1">
                <a:latin typeface="Comic Sans MS" pitchFamily="66" charset="0"/>
                <a:sym typeface="Symbol" pitchFamily="18" charset="2"/>
              </a:rPr>
              <a:t></a:t>
            </a:r>
            <a:r>
              <a:rPr lang="en-GB" sz="2800">
                <a:latin typeface="Comic Sans MS" pitchFamily="66" charset="0"/>
                <a:sym typeface="Symbol" pitchFamily="18" charset="2"/>
              </a:rPr>
              <a:t>2</a:t>
            </a:r>
            <a:endParaRPr lang="en-GB" sz="2800" b="1">
              <a:latin typeface="Comic Sans MS" pitchFamily="66" charset="0"/>
              <a:sym typeface="Symbol" pitchFamily="18" charset="2"/>
            </a:endParaRPr>
          </a:p>
        </p:txBody>
      </p:sp>
      <p:sp>
        <p:nvSpPr>
          <p:cNvPr id="8203" name="Text Box 11"/>
          <p:cNvSpPr txBox="1">
            <a:spLocks noChangeArrowheads="1"/>
          </p:cNvSpPr>
          <p:nvPr/>
        </p:nvSpPr>
        <p:spPr bwMode="auto">
          <a:xfrm>
            <a:off x="6124575" y="4838700"/>
            <a:ext cx="22225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latin typeface="Comic Sans MS" pitchFamily="66" charset="0"/>
              </a:rPr>
              <a:t>= 2 x 3 x </a:t>
            </a:r>
            <a:r>
              <a:rPr lang="en-GB" sz="2800" b="1">
                <a:latin typeface="Comic Sans MS" pitchFamily="66" charset="0"/>
                <a:sym typeface="Symbol" pitchFamily="18" charset="2"/>
              </a:rPr>
              <a:t>2</a:t>
            </a:r>
          </a:p>
        </p:txBody>
      </p:sp>
      <p:sp>
        <p:nvSpPr>
          <p:cNvPr id="8204" name="Text Box 12"/>
          <p:cNvSpPr txBox="1">
            <a:spLocks noChangeArrowheads="1"/>
          </p:cNvSpPr>
          <p:nvPr/>
        </p:nvSpPr>
        <p:spPr bwMode="auto">
          <a:xfrm>
            <a:off x="6196013" y="5573713"/>
            <a:ext cx="1287462" cy="523875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800">
                <a:solidFill>
                  <a:schemeClr val="bg1"/>
                </a:solidFill>
                <a:latin typeface="Comic Sans MS" pitchFamily="66" charset="0"/>
              </a:rPr>
              <a:t>= 6</a:t>
            </a:r>
            <a:r>
              <a:rPr lang="en-GB" sz="2800" b="1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2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2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2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6" grpId="0"/>
      <p:bldP spid="8195" grpId="0"/>
      <p:bldP spid="8196" grpId="0" animBg="1"/>
      <p:bldP spid="23559" grpId="0"/>
      <p:bldP spid="8198" grpId="0"/>
      <p:bldP spid="8199" grpId="0" animBg="1"/>
      <p:bldP spid="23562" grpId="0"/>
      <p:bldP spid="8201" grpId="0"/>
      <p:bldP spid="8202" grpId="0"/>
      <p:bldP spid="8203" grpId="0"/>
      <p:bldP spid="8204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4400" smtClean="0">
                <a:solidFill>
                  <a:schemeClr val="bg1"/>
                </a:solidFill>
              </a:rPr>
              <a:t>Simplifying Surds</a:t>
            </a:r>
          </a:p>
        </p:txBody>
      </p:sp>
      <p:sp>
        <p:nvSpPr>
          <p:cNvPr id="24579" name="Content Placeholder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mtClean="0">
                <a:latin typeface="Comic Sans MS" pitchFamily="66" charset="0"/>
              </a:rPr>
              <a:t>Simplify the following square roots :</a:t>
            </a:r>
          </a:p>
          <a:p>
            <a:endParaRPr lang="en-GB" smtClean="0">
              <a:latin typeface="Comic Sans MS" pitchFamily="66" charset="0"/>
            </a:endParaRPr>
          </a:p>
          <a:p>
            <a:pPr>
              <a:spcBef>
                <a:spcPct val="0"/>
              </a:spcBef>
            </a:pPr>
            <a:r>
              <a:rPr lang="en-GB" smtClean="0">
                <a:latin typeface="Comic Sans MS" pitchFamily="66" charset="0"/>
              </a:rPr>
              <a:t>(1) </a:t>
            </a:r>
            <a:r>
              <a:rPr lang="en-GB" b="1" smtClean="0">
                <a:latin typeface="Comic Sans MS" pitchFamily="66" charset="0"/>
                <a:sym typeface="Symbol" pitchFamily="18" charset="2"/>
              </a:rPr>
              <a:t> 20	 </a:t>
            </a:r>
            <a:r>
              <a:rPr lang="en-GB" smtClean="0">
                <a:latin typeface="Comic Sans MS" pitchFamily="66" charset="0"/>
              </a:rPr>
              <a:t>(2) </a:t>
            </a:r>
            <a:r>
              <a:rPr lang="en-GB" b="1" smtClean="0">
                <a:latin typeface="Comic Sans MS" pitchFamily="66" charset="0"/>
                <a:sym typeface="Symbol" pitchFamily="18" charset="2"/>
              </a:rPr>
              <a:t> 27		</a:t>
            </a:r>
            <a:r>
              <a:rPr lang="en-GB" smtClean="0">
                <a:latin typeface="Comic Sans MS" pitchFamily="66" charset="0"/>
              </a:rPr>
              <a:t>(3) </a:t>
            </a:r>
            <a:r>
              <a:rPr lang="en-GB" b="1" smtClean="0">
                <a:latin typeface="Comic Sans MS" pitchFamily="66" charset="0"/>
                <a:sym typeface="Symbol" pitchFamily="18" charset="2"/>
              </a:rPr>
              <a:t> 48</a:t>
            </a:r>
          </a:p>
          <a:p>
            <a:pPr>
              <a:spcBef>
                <a:spcPct val="0"/>
              </a:spcBef>
            </a:pPr>
            <a:endParaRPr lang="en-GB" b="1" smtClean="0">
              <a:latin typeface="Comic Sans MS" pitchFamily="66" charset="0"/>
              <a:sym typeface="Symbol" pitchFamily="18" charset="2"/>
            </a:endParaRPr>
          </a:p>
          <a:p>
            <a:pPr>
              <a:spcBef>
                <a:spcPct val="0"/>
              </a:spcBef>
            </a:pPr>
            <a:endParaRPr lang="en-GB" b="1" smtClean="0">
              <a:latin typeface="Comic Sans MS" pitchFamily="66" charset="0"/>
              <a:sym typeface="Symbol" pitchFamily="18" charset="2"/>
            </a:endParaRPr>
          </a:p>
          <a:p>
            <a:pPr>
              <a:spcBef>
                <a:spcPct val="0"/>
              </a:spcBef>
            </a:pPr>
            <a:endParaRPr lang="en-GB" b="1" smtClean="0">
              <a:latin typeface="Comic Sans MS" pitchFamily="66" charset="0"/>
              <a:sym typeface="Symbol" pitchFamily="18" charset="2"/>
            </a:endParaRPr>
          </a:p>
          <a:p>
            <a:pPr>
              <a:spcBef>
                <a:spcPct val="0"/>
              </a:spcBef>
            </a:pPr>
            <a:r>
              <a:rPr lang="en-GB" smtClean="0">
                <a:latin typeface="Comic Sans MS" pitchFamily="66" charset="0"/>
              </a:rPr>
              <a:t>(4) </a:t>
            </a:r>
            <a:r>
              <a:rPr lang="en-GB" b="1" smtClean="0">
                <a:latin typeface="Comic Sans MS" pitchFamily="66" charset="0"/>
                <a:sym typeface="Symbol" pitchFamily="18" charset="2"/>
              </a:rPr>
              <a:t> 75	</a:t>
            </a:r>
            <a:r>
              <a:rPr lang="en-GB" smtClean="0">
                <a:latin typeface="Comic Sans MS" pitchFamily="66" charset="0"/>
              </a:rPr>
              <a:t>(5) </a:t>
            </a:r>
            <a:r>
              <a:rPr lang="en-GB" b="1" smtClean="0">
                <a:latin typeface="Comic Sans MS" pitchFamily="66" charset="0"/>
                <a:sym typeface="Symbol" pitchFamily="18" charset="2"/>
              </a:rPr>
              <a:t> 4500	</a:t>
            </a:r>
            <a:r>
              <a:rPr lang="en-GB" smtClean="0">
                <a:latin typeface="Comic Sans MS" pitchFamily="66" charset="0"/>
              </a:rPr>
              <a:t>(6) </a:t>
            </a:r>
            <a:r>
              <a:rPr lang="en-GB" b="1" smtClean="0">
                <a:latin typeface="Comic Sans MS" pitchFamily="66" charset="0"/>
                <a:sym typeface="Symbol" pitchFamily="18" charset="2"/>
              </a:rPr>
              <a:t> 3200</a:t>
            </a:r>
          </a:p>
          <a:p>
            <a:pPr>
              <a:buFont typeface="Wingdings" pitchFamily="2" charset="2"/>
              <a:buNone/>
            </a:pPr>
            <a:endParaRPr lang="en-GB" b="1" smtClean="0">
              <a:latin typeface="Comic Sans MS" pitchFamily="66" charset="0"/>
              <a:sym typeface="Symbol" pitchFamily="18" charset="2"/>
            </a:endParaRPr>
          </a:p>
          <a:p>
            <a:endParaRPr lang="en-GB" b="1" smtClean="0">
              <a:latin typeface="Comic Sans MS" pitchFamily="66" charset="0"/>
              <a:sym typeface="Symbol" pitchFamily="18" charset="2"/>
            </a:endParaRPr>
          </a:p>
          <a:p>
            <a:endParaRPr lang="en-GB" b="1" smtClean="0">
              <a:latin typeface="Comic Sans MS" pitchFamily="66" charset="0"/>
              <a:sym typeface="Symbol" pitchFamily="18" charset="2"/>
            </a:endParaRPr>
          </a:p>
          <a:p>
            <a:endParaRPr lang="en-GB" smtClean="0"/>
          </a:p>
        </p:txBody>
      </p:sp>
      <p:sp>
        <p:nvSpPr>
          <p:cNvPr id="24580" name="Rectangle 11"/>
          <p:cNvSpPr>
            <a:spLocks noChangeArrowheads="1"/>
          </p:cNvSpPr>
          <p:nvPr/>
        </p:nvSpPr>
        <p:spPr bwMode="auto">
          <a:xfrm>
            <a:off x="1187450" y="3429000"/>
            <a:ext cx="1676400" cy="576263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 sz="2400">
              <a:solidFill>
                <a:schemeClr val="bg1"/>
              </a:solidFill>
            </a:endParaRPr>
          </a:p>
        </p:txBody>
      </p:sp>
      <p:sp>
        <p:nvSpPr>
          <p:cNvPr id="24581" name="Rectangle 12"/>
          <p:cNvSpPr>
            <a:spLocks noChangeArrowheads="1"/>
          </p:cNvSpPr>
          <p:nvPr/>
        </p:nvSpPr>
        <p:spPr bwMode="auto">
          <a:xfrm>
            <a:off x="3625850" y="3429000"/>
            <a:ext cx="1676400" cy="576263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 sz="2400">
              <a:solidFill>
                <a:schemeClr val="bg1"/>
              </a:solidFill>
            </a:endParaRPr>
          </a:p>
        </p:txBody>
      </p:sp>
      <p:sp>
        <p:nvSpPr>
          <p:cNvPr id="24582" name="Rectangle 13"/>
          <p:cNvSpPr>
            <a:spLocks noChangeArrowheads="1"/>
          </p:cNvSpPr>
          <p:nvPr/>
        </p:nvSpPr>
        <p:spPr bwMode="auto">
          <a:xfrm>
            <a:off x="6140450" y="3429000"/>
            <a:ext cx="1676400" cy="576263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 sz="2400">
              <a:solidFill>
                <a:schemeClr val="bg1"/>
              </a:solidFill>
            </a:endParaRPr>
          </a:p>
        </p:txBody>
      </p:sp>
      <p:sp>
        <p:nvSpPr>
          <p:cNvPr id="25616" name="Rectangle 14"/>
          <p:cNvSpPr>
            <a:spLocks noChangeArrowheads="1"/>
          </p:cNvSpPr>
          <p:nvPr/>
        </p:nvSpPr>
        <p:spPr bwMode="auto">
          <a:xfrm>
            <a:off x="1111250" y="5446713"/>
            <a:ext cx="1676400" cy="504825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 sz="240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25617" name="Rectangle 15"/>
          <p:cNvSpPr>
            <a:spLocks noChangeArrowheads="1"/>
          </p:cNvSpPr>
          <p:nvPr/>
        </p:nvSpPr>
        <p:spPr bwMode="auto">
          <a:xfrm>
            <a:off x="3625850" y="5413375"/>
            <a:ext cx="9782175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25618" name="Rectangle 16"/>
          <p:cNvSpPr>
            <a:spLocks noChangeArrowheads="1"/>
          </p:cNvSpPr>
          <p:nvPr/>
        </p:nvSpPr>
        <p:spPr bwMode="auto">
          <a:xfrm>
            <a:off x="6140450" y="5337175"/>
            <a:ext cx="16764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 sz="240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9233" name="Text Box 17"/>
          <p:cNvSpPr txBox="1">
            <a:spLocks noChangeArrowheads="1"/>
          </p:cNvSpPr>
          <p:nvPr/>
        </p:nvSpPr>
        <p:spPr bwMode="auto">
          <a:xfrm>
            <a:off x="1339850" y="3500438"/>
            <a:ext cx="11430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400">
                <a:solidFill>
                  <a:schemeClr val="bg1"/>
                </a:solidFill>
                <a:latin typeface="Comic Sans MS" pitchFamily="66" charset="0"/>
              </a:rPr>
              <a:t>=  2</a:t>
            </a:r>
            <a:r>
              <a:rPr lang="en-GB" sz="2400" b="1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5</a:t>
            </a:r>
          </a:p>
        </p:txBody>
      </p:sp>
      <p:sp>
        <p:nvSpPr>
          <p:cNvPr id="9236" name="Text Box 20"/>
          <p:cNvSpPr txBox="1">
            <a:spLocks noChangeArrowheads="1"/>
          </p:cNvSpPr>
          <p:nvPr/>
        </p:nvSpPr>
        <p:spPr bwMode="auto">
          <a:xfrm>
            <a:off x="3854450" y="3500438"/>
            <a:ext cx="11430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400">
                <a:solidFill>
                  <a:schemeClr val="bg1"/>
                </a:solidFill>
                <a:latin typeface="Comic Sans MS" pitchFamily="66" charset="0"/>
              </a:rPr>
              <a:t>=  3</a:t>
            </a:r>
            <a:r>
              <a:rPr lang="en-GB" sz="2400" b="1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3</a:t>
            </a:r>
          </a:p>
        </p:txBody>
      </p:sp>
      <p:sp>
        <p:nvSpPr>
          <p:cNvPr id="9237" name="Text Box 21"/>
          <p:cNvSpPr txBox="1">
            <a:spLocks noChangeArrowheads="1"/>
          </p:cNvSpPr>
          <p:nvPr/>
        </p:nvSpPr>
        <p:spPr bwMode="auto">
          <a:xfrm>
            <a:off x="6292850" y="3508375"/>
            <a:ext cx="11430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400">
                <a:solidFill>
                  <a:schemeClr val="bg1"/>
                </a:solidFill>
                <a:latin typeface="Comic Sans MS" pitchFamily="66" charset="0"/>
              </a:rPr>
              <a:t>=  4</a:t>
            </a:r>
            <a:r>
              <a:rPr lang="en-GB" sz="2400" b="1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3</a:t>
            </a:r>
          </a:p>
        </p:txBody>
      </p:sp>
      <p:sp>
        <p:nvSpPr>
          <p:cNvPr id="28" name="Rectangle 14"/>
          <p:cNvSpPr>
            <a:spLocks noChangeArrowheads="1"/>
          </p:cNvSpPr>
          <p:nvPr/>
        </p:nvSpPr>
        <p:spPr bwMode="auto">
          <a:xfrm>
            <a:off x="3609975" y="5429250"/>
            <a:ext cx="1676400" cy="504825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 sz="240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29" name="Rectangle 14"/>
          <p:cNvSpPr>
            <a:spLocks noChangeArrowheads="1"/>
          </p:cNvSpPr>
          <p:nvPr/>
        </p:nvSpPr>
        <p:spPr bwMode="auto">
          <a:xfrm>
            <a:off x="6110288" y="5429250"/>
            <a:ext cx="1676400" cy="504825"/>
          </a:xfrm>
          <a:prstGeom prst="rect">
            <a:avLst/>
          </a:prstGeom>
          <a:solidFill>
            <a:srgbClr val="4D4D4D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en-US" sz="240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9238" name="Text Box 22"/>
          <p:cNvSpPr txBox="1">
            <a:spLocks noChangeArrowheads="1"/>
          </p:cNvSpPr>
          <p:nvPr/>
        </p:nvSpPr>
        <p:spPr bwMode="auto">
          <a:xfrm>
            <a:off x="1263650" y="5494338"/>
            <a:ext cx="114300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400">
                <a:solidFill>
                  <a:schemeClr val="bg1"/>
                </a:solidFill>
                <a:latin typeface="Comic Sans MS" pitchFamily="66" charset="0"/>
              </a:rPr>
              <a:t>=  5</a:t>
            </a:r>
            <a:r>
              <a:rPr lang="en-GB" sz="2400" b="1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3</a:t>
            </a:r>
          </a:p>
        </p:txBody>
      </p:sp>
      <p:sp>
        <p:nvSpPr>
          <p:cNvPr id="9240" name="Text Box 24"/>
          <p:cNvSpPr txBox="1">
            <a:spLocks noChangeArrowheads="1"/>
          </p:cNvSpPr>
          <p:nvPr/>
        </p:nvSpPr>
        <p:spPr bwMode="auto">
          <a:xfrm>
            <a:off x="3778250" y="5465763"/>
            <a:ext cx="1514475" cy="461962"/>
          </a:xfrm>
          <a:prstGeom prst="rect">
            <a:avLst/>
          </a:prstGeom>
          <a:noFill/>
          <a:ln w="2857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400" b="1">
                <a:solidFill>
                  <a:schemeClr val="bg1"/>
                </a:solidFill>
                <a:latin typeface="Comic Sans MS" pitchFamily="66" charset="0"/>
              </a:rPr>
              <a:t>=  30</a:t>
            </a:r>
            <a:r>
              <a:rPr lang="en-GB" sz="2400" b="1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5</a:t>
            </a:r>
          </a:p>
        </p:txBody>
      </p:sp>
      <p:sp>
        <p:nvSpPr>
          <p:cNvPr id="9241" name="Text Box 25"/>
          <p:cNvSpPr txBox="1">
            <a:spLocks noChangeArrowheads="1"/>
          </p:cNvSpPr>
          <p:nvPr/>
        </p:nvSpPr>
        <p:spPr bwMode="auto">
          <a:xfrm>
            <a:off x="6292850" y="5465763"/>
            <a:ext cx="1447800" cy="461962"/>
          </a:xfrm>
          <a:prstGeom prst="rect">
            <a:avLst/>
          </a:prstGeom>
          <a:noFill/>
          <a:ln w="2857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2400" b="1">
                <a:solidFill>
                  <a:schemeClr val="bg1"/>
                </a:solidFill>
                <a:latin typeface="Comic Sans MS" pitchFamily="66" charset="0"/>
              </a:rPr>
              <a:t>=  40</a:t>
            </a:r>
            <a:r>
              <a:rPr lang="en-GB" sz="2400" b="1">
                <a:solidFill>
                  <a:schemeClr val="bg1"/>
                </a:solidFill>
                <a:latin typeface="Comic Sans MS" pitchFamily="66" charset="0"/>
                <a:sym typeface="Symbol" pitchFamily="18" charset="2"/>
              </a:rPr>
              <a:t>2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33" grpId="0" autoUpdateAnimBg="0"/>
      <p:bldP spid="9236" grpId="0" autoUpdateAnimBg="0"/>
      <p:bldP spid="9237" grpId="0" autoUpdateAnimBg="0"/>
      <p:bldP spid="9238" grpId="0" autoUpdateAnimBg="0"/>
      <p:bldP spid="9240" grpId="0" autoUpdateAnimBg="0"/>
      <p:bldP spid="9241" grpId="0" autoUpdateAnimBg="0"/>
    </p:bldLst>
  </p:timing>
</p:sld>
</file>

<file path=ppt/theme/theme1.xml><?xml version="1.0" encoding="utf-8"?>
<a:theme xmlns:a="http://schemas.openxmlformats.org/drawingml/2006/main" name="Radial">
  <a:themeElements>
    <a:clrScheme name="Office Theme 1">
      <a:dk1>
        <a:srgbClr val="000000"/>
      </a:dk1>
      <a:lt1>
        <a:srgbClr val="FFFFFF"/>
      </a:lt1>
      <a:dk2>
        <a:srgbClr val="FFFFFF"/>
      </a:dk2>
      <a:lt2>
        <a:srgbClr val="669999"/>
      </a:lt2>
      <a:accent1>
        <a:srgbClr val="99CCFF"/>
      </a:accent1>
      <a:accent2>
        <a:srgbClr val="9999FF"/>
      </a:accent2>
      <a:accent3>
        <a:srgbClr val="FFFFFF"/>
      </a:accent3>
      <a:accent4>
        <a:srgbClr val="000000"/>
      </a:accent4>
      <a:accent5>
        <a:srgbClr val="CAE2FF"/>
      </a:accent5>
      <a:accent6>
        <a:srgbClr val="8A8AE7"/>
      </a:accent6>
      <a:hlink>
        <a:srgbClr val="996666"/>
      </a:hlink>
      <a:folHlink>
        <a:srgbClr val="6666CC"/>
      </a:folHlink>
    </a:clrScheme>
    <a:fontScheme name="Office Them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FFFFFF"/>
        </a:dk2>
        <a:lt2>
          <a:srgbClr val="669999"/>
        </a:lt2>
        <a:accent1>
          <a:srgbClr val="99CCFF"/>
        </a:accent1>
        <a:accent2>
          <a:srgbClr val="9999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8A8AE7"/>
        </a:accent6>
        <a:hlink>
          <a:srgbClr val="996666"/>
        </a:hlink>
        <a:folHlink>
          <a:srgbClr val="66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FFFFFF"/>
        </a:dk2>
        <a:lt2>
          <a:srgbClr val="817F3F"/>
        </a:lt2>
        <a:accent1>
          <a:srgbClr val="FFCC00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8A00"/>
        </a:accent6>
        <a:hlink>
          <a:srgbClr val="996666"/>
        </a:hlink>
        <a:folHlink>
          <a:srgbClr val="C9450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CC6600"/>
        </a:dk1>
        <a:lt1>
          <a:srgbClr val="FFFFFF"/>
        </a:lt1>
        <a:dk2>
          <a:srgbClr val="800000"/>
        </a:dk2>
        <a:lt2>
          <a:srgbClr val="FFFFFF"/>
        </a:lt2>
        <a:accent1>
          <a:srgbClr val="FF6600"/>
        </a:accent1>
        <a:accent2>
          <a:srgbClr val="33CCCC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2DB9B9"/>
        </a:accent6>
        <a:hlink>
          <a:srgbClr val="99FF33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4">
        <a:dk1>
          <a:srgbClr val="993300"/>
        </a:dk1>
        <a:lt1>
          <a:srgbClr val="FFFFFF"/>
        </a:lt1>
        <a:dk2>
          <a:srgbClr val="431A01"/>
        </a:dk2>
        <a:lt2>
          <a:srgbClr val="FFFFFF"/>
        </a:lt2>
        <a:accent1>
          <a:srgbClr val="FFCC00"/>
        </a:accent1>
        <a:accent2>
          <a:srgbClr val="FF9966"/>
        </a:accent2>
        <a:accent3>
          <a:srgbClr val="B0ABAA"/>
        </a:accent3>
        <a:accent4>
          <a:srgbClr val="DADADA"/>
        </a:accent4>
        <a:accent5>
          <a:srgbClr val="FFE2AA"/>
        </a:accent5>
        <a:accent6>
          <a:srgbClr val="E78A5C"/>
        </a:accent6>
        <a:hlink>
          <a:srgbClr val="FF6600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5">
        <a:dk1>
          <a:srgbClr val="75878B"/>
        </a:dk1>
        <a:lt1>
          <a:srgbClr val="FFFFFF"/>
        </a:lt1>
        <a:dk2>
          <a:srgbClr val="260000"/>
        </a:dk2>
        <a:lt2>
          <a:srgbClr val="FFFFFF"/>
        </a:lt2>
        <a:accent1>
          <a:srgbClr val="0099CC"/>
        </a:accent1>
        <a:accent2>
          <a:srgbClr val="FF3300"/>
        </a:accent2>
        <a:accent3>
          <a:srgbClr val="ACAAAA"/>
        </a:accent3>
        <a:accent4>
          <a:srgbClr val="DADADA"/>
        </a:accent4>
        <a:accent5>
          <a:srgbClr val="AACAE2"/>
        </a:accent5>
        <a:accent6>
          <a:srgbClr val="E72D00"/>
        </a:accent6>
        <a:hlink>
          <a:srgbClr val="FFCC00"/>
        </a:hlink>
        <a:folHlink>
          <a:srgbClr val="CC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6">
        <a:dk1>
          <a:srgbClr val="666699"/>
        </a:dk1>
        <a:lt1>
          <a:srgbClr val="FFFFFF"/>
        </a:lt1>
        <a:dk2>
          <a:srgbClr val="000000"/>
        </a:dk2>
        <a:lt2>
          <a:srgbClr val="FFFFFF"/>
        </a:lt2>
        <a:accent1>
          <a:srgbClr val="9966FF"/>
        </a:accent1>
        <a:accent2>
          <a:srgbClr val="99CCFF"/>
        </a:accent2>
        <a:accent3>
          <a:srgbClr val="AAAAAA"/>
        </a:accent3>
        <a:accent4>
          <a:srgbClr val="DADADA"/>
        </a:accent4>
        <a:accent5>
          <a:srgbClr val="CAB8FF"/>
        </a:accent5>
        <a:accent6>
          <a:srgbClr val="8AB9E7"/>
        </a:accent6>
        <a:hlink>
          <a:srgbClr val="FFFFCC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7">
        <a:dk1>
          <a:srgbClr val="666699"/>
        </a:dk1>
        <a:lt1>
          <a:srgbClr val="FFFFFF"/>
        </a:lt1>
        <a:dk2>
          <a:srgbClr val="2A2A40"/>
        </a:dk2>
        <a:lt2>
          <a:srgbClr val="FFFFFF"/>
        </a:lt2>
        <a:accent1>
          <a:srgbClr val="006699"/>
        </a:accent1>
        <a:accent2>
          <a:srgbClr val="CC9900"/>
        </a:accent2>
        <a:accent3>
          <a:srgbClr val="ACACAF"/>
        </a:accent3>
        <a:accent4>
          <a:srgbClr val="DADADA"/>
        </a:accent4>
        <a:accent5>
          <a:srgbClr val="AAB8CA"/>
        </a:accent5>
        <a:accent6>
          <a:srgbClr val="B98A00"/>
        </a:accent6>
        <a:hlink>
          <a:srgbClr val="CC6600"/>
        </a:hlink>
        <a:folHlink>
          <a:srgbClr val="6C94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8">
        <a:dk1>
          <a:srgbClr val="BECBD8"/>
        </a:dk1>
        <a:lt1>
          <a:srgbClr val="FFFFFF"/>
        </a:lt1>
        <a:dk2>
          <a:srgbClr val="2B335B"/>
        </a:dk2>
        <a:lt2>
          <a:srgbClr val="FFFFFF"/>
        </a:lt2>
        <a:accent1>
          <a:srgbClr val="0099CC"/>
        </a:accent1>
        <a:accent2>
          <a:srgbClr val="B5DBE3"/>
        </a:accent2>
        <a:accent3>
          <a:srgbClr val="ACADB5"/>
        </a:accent3>
        <a:accent4>
          <a:srgbClr val="DADADA"/>
        </a:accent4>
        <a:accent5>
          <a:srgbClr val="AACAE2"/>
        </a:accent5>
        <a:accent6>
          <a:srgbClr val="A4C6CE"/>
        </a:accent6>
        <a:hlink>
          <a:srgbClr val="FFCC00"/>
        </a:hlink>
        <a:folHlink>
          <a:srgbClr val="586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9">
        <a:dk1>
          <a:srgbClr val="3333FF"/>
        </a:dk1>
        <a:lt1>
          <a:srgbClr val="FFFFFF"/>
        </a:lt1>
        <a:dk2>
          <a:srgbClr val="000099"/>
        </a:dk2>
        <a:lt2>
          <a:srgbClr val="FFFFFF"/>
        </a:lt2>
        <a:accent1>
          <a:srgbClr val="339966"/>
        </a:accent1>
        <a:accent2>
          <a:srgbClr val="9999FF"/>
        </a:accent2>
        <a:accent3>
          <a:srgbClr val="AAAACA"/>
        </a:accent3>
        <a:accent4>
          <a:srgbClr val="DADADA"/>
        </a:accent4>
        <a:accent5>
          <a:srgbClr val="ADCAB8"/>
        </a:accent5>
        <a:accent6>
          <a:srgbClr val="8A8AE7"/>
        </a:accent6>
        <a:hlink>
          <a:srgbClr val="FFFF99"/>
        </a:hlink>
        <a:folHlink>
          <a:srgbClr val="17A0D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0">
        <a:dk1>
          <a:srgbClr val="808000"/>
        </a:dk1>
        <a:lt1>
          <a:srgbClr val="FFFFFF"/>
        </a:lt1>
        <a:dk2>
          <a:srgbClr val="354418"/>
        </a:dk2>
        <a:lt2>
          <a:srgbClr val="FFFFFF"/>
        </a:lt2>
        <a:accent1>
          <a:srgbClr val="60897C"/>
        </a:accent1>
        <a:accent2>
          <a:srgbClr val="99CC00"/>
        </a:accent2>
        <a:accent3>
          <a:srgbClr val="AEB0AB"/>
        </a:accent3>
        <a:accent4>
          <a:srgbClr val="DADADA"/>
        </a:accent4>
        <a:accent5>
          <a:srgbClr val="B6C4BF"/>
        </a:accent5>
        <a:accent6>
          <a:srgbClr val="8AB900"/>
        </a:accent6>
        <a:hlink>
          <a:srgbClr val="CCCC00"/>
        </a:hlink>
        <a:folHlink>
          <a:srgbClr val="66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1336</TotalTime>
  <Words>710</Words>
  <Application>Microsoft Office PowerPoint</Application>
  <PresentationFormat>On-screen Show (4:3)</PresentationFormat>
  <Paragraphs>196</Paragraphs>
  <Slides>27</Slides>
  <Notes>27</Notes>
  <HiddenSlides>0</HiddenSlides>
  <MMClips>0</MMClips>
  <ScaleCrop>false</ScaleCrop>
  <HeadingPairs>
    <vt:vector size="8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27</vt:i4>
      </vt:variant>
    </vt:vector>
  </HeadingPairs>
  <TitlesOfParts>
    <vt:vector size="36" baseType="lpstr">
      <vt:lpstr>Arial</vt:lpstr>
      <vt:lpstr>Wingdings</vt:lpstr>
      <vt:lpstr>Times New Roman</vt:lpstr>
      <vt:lpstr>Arial Black</vt:lpstr>
      <vt:lpstr>Comic Sans MS</vt:lpstr>
      <vt:lpstr>Symbol</vt:lpstr>
      <vt:lpstr>Radial</vt:lpstr>
      <vt:lpstr>Microsoft Equation 3.0</vt:lpstr>
      <vt:lpstr>MathType 5.0 Equation</vt:lpstr>
      <vt:lpstr>Week 9 - Surds</vt:lpstr>
      <vt:lpstr>Contents</vt:lpstr>
      <vt:lpstr>Starter Questions(group work)</vt:lpstr>
      <vt:lpstr>What is a Surd ?</vt:lpstr>
      <vt:lpstr>Adding &amp; Subtracting Surds</vt:lpstr>
      <vt:lpstr>Multiplying Surds</vt:lpstr>
      <vt:lpstr>Simplifying Surds</vt:lpstr>
      <vt:lpstr>Have a go - </vt:lpstr>
      <vt:lpstr>Simplifying Surds</vt:lpstr>
      <vt:lpstr>Starter Questions</vt:lpstr>
      <vt:lpstr>Second Rule</vt:lpstr>
      <vt:lpstr>Rationalising  Surds</vt:lpstr>
      <vt:lpstr>Rationalising  Surds</vt:lpstr>
      <vt:lpstr>Rationalising  Surds</vt:lpstr>
      <vt:lpstr>Rationalising  Surds</vt:lpstr>
      <vt:lpstr>Rationalising  Surds</vt:lpstr>
      <vt:lpstr>Rationalise the Denominator</vt:lpstr>
      <vt:lpstr>Conjugate Pairs - Starter Questions</vt:lpstr>
      <vt:lpstr>Conjugate Pairs.</vt:lpstr>
      <vt:lpstr>Conjugate Pairs - Third Rule</vt:lpstr>
      <vt:lpstr>Rationalising Surds</vt:lpstr>
      <vt:lpstr>Rationalising Surds</vt:lpstr>
      <vt:lpstr>Rationalising the Denominator</vt:lpstr>
      <vt:lpstr>Trial and Improvement</vt:lpstr>
      <vt:lpstr>Trial and Improvement</vt:lpstr>
      <vt:lpstr>Trial and Improvement</vt:lpstr>
      <vt:lpstr>Session Summary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balkiess.fouly</cp:lastModifiedBy>
  <cp:revision>248</cp:revision>
  <cp:lastPrinted>1601-01-01T00:00:00Z</cp:lastPrinted>
  <dcterms:created xsi:type="dcterms:W3CDTF">1601-01-01T00:00:00Z</dcterms:created>
  <dcterms:modified xsi:type="dcterms:W3CDTF">2010-11-01T03:00:20Z</dcterms:modified>
</cp:coreProperties>
</file>

<file path=docProps/thumbnail.jpeg>
</file>